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87" r:id="rId2"/>
    <p:sldId id="400" r:id="rId3"/>
    <p:sldId id="389" r:id="rId4"/>
    <p:sldId id="388" r:id="rId5"/>
    <p:sldId id="399" r:id="rId6"/>
    <p:sldId id="390" r:id="rId7"/>
    <p:sldId id="401" r:id="rId8"/>
    <p:sldId id="411" r:id="rId9"/>
    <p:sldId id="391" r:id="rId10"/>
    <p:sldId id="394" r:id="rId11"/>
    <p:sldId id="402" r:id="rId12"/>
    <p:sldId id="405" r:id="rId13"/>
    <p:sldId id="403" r:id="rId14"/>
    <p:sldId id="404" r:id="rId15"/>
    <p:sldId id="406" r:id="rId16"/>
    <p:sldId id="407" r:id="rId17"/>
    <p:sldId id="4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BD"/>
    <a:srgbClr val="FFCC00"/>
    <a:srgbClr val="FF9900"/>
    <a:srgbClr val="572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1005"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27D73-5C16-48AE-801E-D8C20885EAB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FBFA76FF-D032-4BC3-B32E-E2EE6F2EB9DD}">
      <dgm:prSet phldrT="[Text]" phldr="0" custT="1"/>
      <dgm:spPr>
        <a:solidFill>
          <a:schemeClr val="accent5">
            <a:lumMod val="50000"/>
            <a:alpha val="50000"/>
          </a:schemeClr>
        </a:solidFill>
      </dgm:spPr>
      <dgm:t>
        <a:bodyPr/>
        <a:lstStyle/>
        <a:p>
          <a:r>
            <a:rPr lang="en-GB" sz="2000" dirty="0"/>
            <a:t>Children, Young People and Families </a:t>
          </a:r>
        </a:p>
      </dgm:t>
    </dgm:pt>
    <dgm:pt modelId="{3B784242-94F9-4A96-A249-D7B5D606B918}" type="parTrans" cxnId="{CF48704E-EDC5-41A4-96B3-0D1F602E67AF}">
      <dgm:prSet/>
      <dgm:spPr/>
      <dgm:t>
        <a:bodyPr/>
        <a:lstStyle/>
        <a:p>
          <a:endParaRPr lang="en-GB"/>
        </a:p>
      </dgm:t>
    </dgm:pt>
    <dgm:pt modelId="{3F840821-F11B-40F2-9DB0-FEF935EC55B2}" type="sibTrans" cxnId="{CF48704E-EDC5-41A4-96B3-0D1F602E67AF}">
      <dgm:prSet/>
      <dgm:spPr/>
      <dgm:t>
        <a:bodyPr/>
        <a:lstStyle/>
        <a:p>
          <a:endParaRPr lang="en-GB"/>
        </a:p>
      </dgm:t>
    </dgm:pt>
    <dgm:pt modelId="{FFCBBC73-C90D-4719-8C6E-2C87D95D3A30}">
      <dgm:prSet phldrT="[Text]" phldr="0"/>
      <dgm:spPr>
        <a:solidFill>
          <a:srgbClr val="00B050">
            <a:alpha val="50000"/>
          </a:srgbClr>
        </a:solidFill>
      </dgm:spPr>
      <dgm:t>
        <a:bodyPr/>
        <a:lstStyle/>
        <a:p>
          <a:r>
            <a:rPr lang="en-GB" dirty="0"/>
            <a:t>SEND </a:t>
          </a:r>
        </a:p>
      </dgm:t>
    </dgm:pt>
    <dgm:pt modelId="{234586E0-B4EC-4979-8052-0472EB5A53AE}" type="parTrans" cxnId="{E05D6CF2-BFC0-4381-920C-A51476DD1287}">
      <dgm:prSet/>
      <dgm:spPr/>
      <dgm:t>
        <a:bodyPr/>
        <a:lstStyle/>
        <a:p>
          <a:endParaRPr lang="en-GB"/>
        </a:p>
      </dgm:t>
    </dgm:pt>
    <dgm:pt modelId="{4E34B7A1-1FD3-4D3C-8F34-A81CC1B72CFD}" type="sibTrans" cxnId="{E05D6CF2-BFC0-4381-920C-A51476DD1287}">
      <dgm:prSet/>
      <dgm:spPr/>
      <dgm:t>
        <a:bodyPr/>
        <a:lstStyle/>
        <a:p>
          <a:endParaRPr lang="en-GB"/>
        </a:p>
      </dgm:t>
    </dgm:pt>
    <dgm:pt modelId="{15DFE9A2-B7D2-4F84-A321-26C3118DD95E}">
      <dgm:prSet phldrT="[Text]" phldr="0"/>
      <dgm:spPr>
        <a:solidFill>
          <a:srgbClr val="FFC000">
            <a:alpha val="50000"/>
          </a:srgbClr>
        </a:solidFill>
      </dgm:spPr>
      <dgm:t>
        <a:bodyPr/>
        <a:lstStyle/>
        <a:p>
          <a:r>
            <a:rPr lang="en-GB" dirty="0"/>
            <a:t>Poverty </a:t>
          </a:r>
        </a:p>
      </dgm:t>
    </dgm:pt>
    <dgm:pt modelId="{A92A42AF-C4A7-4254-A749-68A17455000D}" type="parTrans" cxnId="{DB495FA4-5DDD-470C-A020-FD766A60A25C}">
      <dgm:prSet/>
      <dgm:spPr/>
      <dgm:t>
        <a:bodyPr/>
        <a:lstStyle/>
        <a:p>
          <a:endParaRPr lang="en-GB"/>
        </a:p>
      </dgm:t>
    </dgm:pt>
    <dgm:pt modelId="{2BF9EAC6-E622-4C0E-9A8E-8E6A00A6C615}" type="sibTrans" cxnId="{DB495FA4-5DDD-470C-A020-FD766A60A25C}">
      <dgm:prSet/>
      <dgm:spPr/>
      <dgm:t>
        <a:bodyPr/>
        <a:lstStyle/>
        <a:p>
          <a:endParaRPr lang="en-GB"/>
        </a:p>
      </dgm:t>
    </dgm:pt>
    <dgm:pt modelId="{3E372AD9-EDA3-4864-8F18-03A9FFD4F024}">
      <dgm:prSet phldrT="[Text]" phldr="0"/>
      <dgm:spPr>
        <a:solidFill>
          <a:schemeClr val="accent1">
            <a:lumMod val="60000"/>
            <a:lumOff val="40000"/>
            <a:alpha val="50000"/>
          </a:schemeClr>
        </a:solidFill>
      </dgm:spPr>
      <dgm:t>
        <a:bodyPr/>
        <a:lstStyle/>
        <a:p>
          <a:r>
            <a:rPr lang="en-GB" dirty="0"/>
            <a:t>Mental Health </a:t>
          </a:r>
        </a:p>
      </dgm:t>
    </dgm:pt>
    <dgm:pt modelId="{A3252635-BB80-4E53-A80F-0E4A1704D398}" type="parTrans" cxnId="{44450CE2-333B-49DE-BBD1-CE5750B1DC7F}">
      <dgm:prSet/>
      <dgm:spPr/>
      <dgm:t>
        <a:bodyPr/>
        <a:lstStyle/>
        <a:p>
          <a:endParaRPr lang="en-GB"/>
        </a:p>
      </dgm:t>
    </dgm:pt>
    <dgm:pt modelId="{CA8F44FA-8017-421D-A858-7527D96FC6A1}" type="sibTrans" cxnId="{44450CE2-333B-49DE-BBD1-CE5750B1DC7F}">
      <dgm:prSet/>
      <dgm:spPr/>
      <dgm:t>
        <a:bodyPr/>
        <a:lstStyle/>
        <a:p>
          <a:endParaRPr lang="en-GB"/>
        </a:p>
      </dgm:t>
    </dgm:pt>
    <dgm:pt modelId="{1554E84F-D514-408E-A706-A18092634305}">
      <dgm:prSet phldrT="[Text]" phldr="0"/>
      <dgm:spPr>
        <a:solidFill>
          <a:schemeClr val="accent5">
            <a:lumMod val="60000"/>
            <a:lumOff val="40000"/>
            <a:alpha val="50000"/>
          </a:schemeClr>
        </a:solidFill>
      </dgm:spPr>
      <dgm:t>
        <a:bodyPr/>
        <a:lstStyle/>
        <a:p>
          <a:r>
            <a:rPr lang="en-GB" dirty="0"/>
            <a:t>Safeguarding </a:t>
          </a:r>
        </a:p>
      </dgm:t>
    </dgm:pt>
    <dgm:pt modelId="{95A365E6-AA03-49D7-8149-69E81BC4D4E6}" type="parTrans" cxnId="{D7674554-58BC-4629-ADFA-FBD98AF4154C}">
      <dgm:prSet/>
      <dgm:spPr/>
      <dgm:t>
        <a:bodyPr/>
        <a:lstStyle/>
        <a:p>
          <a:endParaRPr lang="en-GB"/>
        </a:p>
      </dgm:t>
    </dgm:pt>
    <dgm:pt modelId="{73D37D20-D2FB-4ADF-A246-AA1652326540}" type="sibTrans" cxnId="{D7674554-58BC-4629-ADFA-FBD98AF4154C}">
      <dgm:prSet/>
      <dgm:spPr/>
      <dgm:t>
        <a:bodyPr/>
        <a:lstStyle/>
        <a:p>
          <a:endParaRPr lang="en-GB"/>
        </a:p>
      </dgm:t>
    </dgm:pt>
    <dgm:pt modelId="{6B3A6CD2-AC07-42FD-93C8-B341A6EC5C48}" type="pres">
      <dgm:prSet presAssocID="{65027D73-5C16-48AE-801E-D8C20885EABB}" presName="composite" presStyleCnt="0">
        <dgm:presLayoutVars>
          <dgm:chMax val="1"/>
          <dgm:dir/>
          <dgm:resizeHandles val="exact"/>
        </dgm:presLayoutVars>
      </dgm:prSet>
      <dgm:spPr/>
    </dgm:pt>
    <dgm:pt modelId="{FFA16DCF-D188-401A-A3E4-FA823082CE92}" type="pres">
      <dgm:prSet presAssocID="{65027D73-5C16-48AE-801E-D8C20885EABB}" presName="radial" presStyleCnt="0">
        <dgm:presLayoutVars>
          <dgm:animLvl val="ctr"/>
        </dgm:presLayoutVars>
      </dgm:prSet>
      <dgm:spPr/>
    </dgm:pt>
    <dgm:pt modelId="{89C4BC18-D150-47E7-85E0-10AFDF0EA576}" type="pres">
      <dgm:prSet presAssocID="{FBFA76FF-D032-4BC3-B32E-E2EE6F2EB9DD}" presName="centerShape" presStyleLbl="vennNode1" presStyleIdx="0" presStyleCnt="5"/>
      <dgm:spPr/>
    </dgm:pt>
    <dgm:pt modelId="{86DB23EE-7E9E-4118-8F68-59BE588CE76A}" type="pres">
      <dgm:prSet presAssocID="{FFCBBC73-C90D-4719-8C6E-2C87D95D3A30}" presName="node" presStyleLbl="vennNode1" presStyleIdx="1" presStyleCnt="5" custScaleX="194497" custScaleY="155763" custRadScaleRad="100650" custRadScaleInc="491">
        <dgm:presLayoutVars>
          <dgm:bulletEnabled val="1"/>
        </dgm:presLayoutVars>
      </dgm:prSet>
      <dgm:spPr/>
    </dgm:pt>
    <dgm:pt modelId="{BD5D554A-ADF1-459B-BE6A-F59468B3F0F0}" type="pres">
      <dgm:prSet presAssocID="{15DFE9A2-B7D2-4F84-A321-26C3118DD95E}" presName="node" presStyleLbl="vennNode1" presStyleIdx="2" presStyleCnt="5" custScaleX="176850" custScaleY="155943" custRadScaleRad="127181" custRadScaleInc="-240">
        <dgm:presLayoutVars>
          <dgm:bulletEnabled val="1"/>
        </dgm:presLayoutVars>
      </dgm:prSet>
      <dgm:spPr/>
    </dgm:pt>
    <dgm:pt modelId="{EBDB9E9B-4E3C-45F4-AC9D-3C3BEE56F6F4}" type="pres">
      <dgm:prSet presAssocID="{3E372AD9-EDA3-4864-8F18-03A9FFD4F024}" presName="node" presStyleLbl="vennNode1" presStyleIdx="3" presStyleCnt="5" custScaleX="194736" custScaleY="161538" custRadScaleRad="98724" custRadScaleInc="-4758">
        <dgm:presLayoutVars>
          <dgm:bulletEnabled val="1"/>
        </dgm:presLayoutVars>
      </dgm:prSet>
      <dgm:spPr/>
    </dgm:pt>
    <dgm:pt modelId="{BAC30D3E-FFC3-408B-9FCA-E29AE90985FD}" type="pres">
      <dgm:prSet presAssocID="{1554E84F-D514-408E-A706-A18092634305}" presName="node" presStyleLbl="vennNode1" presStyleIdx="4" presStyleCnt="5" custScaleX="173284" custScaleY="153707" custRadScaleRad="123728" custRadScaleInc="246">
        <dgm:presLayoutVars>
          <dgm:bulletEnabled val="1"/>
        </dgm:presLayoutVars>
      </dgm:prSet>
      <dgm:spPr/>
    </dgm:pt>
  </dgm:ptLst>
  <dgm:cxnLst>
    <dgm:cxn modelId="{B4A8FB0F-F5CF-4F62-9B0D-0F6253ED8FEA}" type="presOf" srcId="{FBFA76FF-D032-4BC3-B32E-E2EE6F2EB9DD}" destId="{89C4BC18-D150-47E7-85E0-10AFDF0EA576}" srcOrd="0" destOrd="0" presId="urn:microsoft.com/office/officeart/2005/8/layout/radial3"/>
    <dgm:cxn modelId="{539F3515-4466-4310-ABD3-2B974A8BABFF}" type="presOf" srcId="{65027D73-5C16-48AE-801E-D8C20885EABB}" destId="{6B3A6CD2-AC07-42FD-93C8-B341A6EC5C48}" srcOrd="0" destOrd="0" presId="urn:microsoft.com/office/officeart/2005/8/layout/radial3"/>
    <dgm:cxn modelId="{09D2A735-EE2D-4B1E-A3CB-88400A0C44F3}" type="presOf" srcId="{15DFE9A2-B7D2-4F84-A321-26C3118DD95E}" destId="{BD5D554A-ADF1-459B-BE6A-F59468B3F0F0}" srcOrd="0" destOrd="0" presId="urn:microsoft.com/office/officeart/2005/8/layout/radial3"/>
    <dgm:cxn modelId="{E645435E-C4DA-4E50-8895-8A6A9CEF2978}" type="presOf" srcId="{3E372AD9-EDA3-4864-8F18-03A9FFD4F024}" destId="{EBDB9E9B-4E3C-45F4-AC9D-3C3BEE56F6F4}" srcOrd="0" destOrd="0" presId="urn:microsoft.com/office/officeart/2005/8/layout/radial3"/>
    <dgm:cxn modelId="{CF48704E-EDC5-41A4-96B3-0D1F602E67AF}" srcId="{65027D73-5C16-48AE-801E-D8C20885EABB}" destId="{FBFA76FF-D032-4BC3-B32E-E2EE6F2EB9DD}" srcOrd="0" destOrd="0" parTransId="{3B784242-94F9-4A96-A249-D7B5D606B918}" sibTransId="{3F840821-F11B-40F2-9DB0-FEF935EC55B2}"/>
    <dgm:cxn modelId="{D7674554-58BC-4629-ADFA-FBD98AF4154C}" srcId="{FBFA76FF-D032-4BC3-B32E-E2EE6F2EB9DD}" destId="{1554E84F-D514-408E-A706-A18092634305}" srcOrd="3" destOrd="0" parTransId="{95A365E6-AA03-49D7-8149-69E81BC4D4E6}" sibTransId="{73D37D20-D2FB-4ADF-A246-AA1652326540}"/>
    <dgm:cxn modelId="{DDB657A1-5A47-42B5-B508-3BFF183BC4B0}" type="presOf" srcId="{FFCBBC73-C90D-4719-8C6E-2C87D95D3A30}" destId="{86DB23EE-7E9E-4118-8F68-59BE588CE76A}" srcOrd="0" destOrd="0" presId="urn:microsoft.com/office/officeart/2005/8/layout/radial3"/>
    <dgm:cxn modelId="{DB495FA4-5DDD-470C-A020-FD766A60A25C}" srcId="{FBFA76FF-D032-4BC3-B32E-E2EE6F2EB9DD}" destId="{15DFE9A2-B7D2-4F84-A321-26C3118DD95E}" srcOrd="1" destOrd="0" parTransId="{A92A42AF-C4A7-4254-A749-68A17455000D}" sibTransId="{2BF9EAC6-E622-4C0E-9A8E-8E6A00A6C615}"/>
    <dgm:cxn modelId="{91BE83B4-6BA5-488D-A7FE-062217A1A733}" type="presOf" srcId="{1554E84F-D514-408E-A706-A18092634305}" destId="{BAC30D3E-FFC3-408B-9FCA-E29AE90985FD}" srcOrd="0" destOrd="0" presId="urn:microsoft.com/office/officeart/2005/8/layout/radial3"/>
    <dgm:cxn modelId="{44450CE2-333B-49DE-BBD1-CE5750B1DC7F}" srcId="{FBFA76FF-D032-4BC3-B32E-E2EE6F2EB9DD}" destId="{3E372AD9-EDA3-4864-8F18-03A9FFD4F024}" srcOrd="2" destOrd="0" parTransId="{A3252635-BB80-4E53-A80F-0E4A1704D398}" sibTransId="{CA8F44FA-8017-421D-A858-7527D96FC6A1}"/>
    <dgm:cxn modelId="{E05D6CF2-BFC0-4381-920C-A51476DD1287}" srcId="{FBFA76FF-D032-4BC3-B32E-E2EE6F2EB9DD}" destId="{FFCBBC73-C90D-4719-8C6E-2C87D95D3A30}" srcOrd="0" destOrd="0" parTransId="{234586E0-B4EC-4979-8052-0472EB5A53AE}" sibTransId="{4E34B7A1-1FD3-4D3C-8F34-A81CC1B72CFD}"/>
    <dgm:cxn modelId="{F7C64F7B-9ACC-4D8E-8D2D-DF879C28460B}" type="presParOf" srcId="{6B3A6CD2-AC07-42FD-93C8-B341A6EC5C48}" destId="{FFA16DCF-D188-401A-A3E4-FA823082CE92}" srcOrd="0" destOrd="0" presId="urn:microsoft.com/office/officeart/2005/8/layout/radial3"/>
    <dgm:cxn modelId="{C0E62F9C-EB33-4EFC-BE8D-59BD47C0F4B9}" type="presParOf" srcId="{FFA16DCF-D188-401A-A3E4-FA823082CE92}" destId="{89C4BC18-D150-47E7-85E0-10AFDF0EA576}" srcOrd="0" destOrd="0" presId="urn:microsoft.com/office/officeart/2005/8/layout/radial3"/>
    <dgm:cxn modelId="{CC1FFE0B-922A-49F4-BB1C-24FC02B91CE8}" type="presParOf" srcId="{FFA16DCF-D188-401A-A3E4-FA823082CE92}" destId="{86DB23EE-7E9E-4118-8F68-59BE588CE76A}" srcOrd="1" destOrd="0" presId="urn:microsoft.com/office/officeart/2005/8/layout/radial3"/>
    <dgm:cxn modelId="{746F3BF6-44CD-4001-B318-080ECE178BC5}" type="presParOf" srcId="{FFA16DCF-D188-401A-A3E4-FA823082CE92}" destId="{BD5D554A-ADF1-459B-BE6A-F59468B3F0F0}" srcOrd="2" destOrd="0" presId="urn:microsoft.com/office/officeart/2005/8/layout/radial3"/>
    <dgm:cxn modelId="{44019114-B55D-4817-A6B3-F6E44F2A8A71}" type="presParOf" srcId="{FFA16DCF-D188-401A-A3E4-FA823082CE92}" destId="{EBDB9E9B-4E3C-45F4-AC9D-3C3BEE56F6F4}" srcOrd="3" destOrd="0" presId="urn:microsoft.com/office/officeart/2005/8/layout/radial3"/>
    <dgm:cxn modelId="{E7556BE5-2596-47C2-BAAA-8AF4A3335585}" type="presParOf" srcId="{FFA16DCF-D188-401A-A3E4-FA823082CE92}" destId="{BAC30D3E-FFC3-408B-9FCA-E29AE90985FD}"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F0736-C10B-4B0F-968B-C1DA77961A59}"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GB"/>
        </a:p>
      </dgm:t>
    </dgm:pt>
    <dgm:pt modelId="{885ECA71-ED46-4386-B49F-9B44AC11F099}">
      <dgm:prSet phldrT="[Text]"/>
      <dgm:spPr>
        <a:solidFill>
          <a:schemeClr val="accent1">
            <a:lumMod val="75000"/>
          </a:schemeClr>
        </a:solidFill>
      </dgm:spPr>
      <dgm:t>
        <a:bodyPr/>
        <a:lstStyle/>
        <a:p>
          <a:r>
            <a:rPr lang="en-GB" b="0" dirty="0">
              <a:latin typeface="Arial" panose="020B0604020202020204" pitchFamily="34" charset="0"/>
              <a:cs typeface="Arial" panose="020B0604020202020204" pitchFamily="34" charset="0"/>
            </a:rPr>
            <a:t>Cross-cutting themes: </a:t>
          </a:r>
        </a:p>
        <a:p>
          <a:r>
            <a:rPr lang="en-GB" b="0" dirty="0">
              <a:latin typeface="Arial" panose="020B0604020202020204" pitchFamily="34" charset="0"/>
              <a:cs typeface="Arial" panose="020B0604020202020204" pitchFamily="34" charset="0"/>
            </a:rPr>
            <a:t>Relational practice</a:t>
          </a:r>
        </a:p>
      </dgm:t>
    </dgm:pt>
    <dgm:pt modelId="{432F3524-1EEE-488A-A21D-4971F28F5531}" type="parTrans" cxnId="{EFF18C04-D3FB-43BF-ACBA-B19696E628A1}">
      <dgm:prSet/>
      <dgm:spPr/>
      <dgm:t>
        <a:bodyPr/>
        <a:lstStyle/>
        <a:p>
          <a:endParaRPr lang="en-GB" b="0">
            <a:latin typeface="Arial" panose="020B0604020202020204" pitchFamily="34" charset="0"/>
            <a:cs typeface="Arial" panose="020B0604020202020204" pitchFamily="34" charset="0"/>
          </a:endParaRPr>
        </a:p>
      </dgm:t>
    </dgm:pt>
    <dgm:pt modelId="{58E2B05E-34C3-4CD4-88E1-EC002F4D2C40}" type="sibTrans" cxnId="{EFF18C04-D3FB-43BF-ACBA-B19696E628A1}">
      <dgm:prSet/>
      <dgm:spPr/>
      <dgm:t>
        <a:bodyPr/>
        <a:lstStyle/>
        <a:p>
          <a:endParaRPr lang="en-GB" b="0">
            <a:latin typeface="Arial" panose="020B0604020202020204" pitchFamily="34" charset="0"/>
            <a:cs typeface="Arial" panose="020B0604020202020204" pitchFamily="34" charset="0"/>
          </a:endParaRPr>
        </a:p>
      </dgm:t>
    </dgm:pt>
    <dgm:pt modelId="{AA227C59-1090-435F-8997-488B70E9B1E3}">
      <dgm:prSet phldrT="[Text]"/>
      <dgm:spPr>
        <a:solidFill>
          <a:srgbClr val="FFC000"/>
        </a:solidFill>
      </dgm:spPr>
      <dgm:t>
        <a:bodyPr/>
        <a:lstStyle/>
        <a:p>
          <a:r>
            <a:rPr lang="en-GB" b="0" dirty="0">
              <a:latin typeface="Arial" panose="020B0604020202020204" pitchFamily="34" charset="0"/>
              <a:cs typeface="Arial" panose="020B0604020202020204" pitchFamily="34" charset="0"/>
            </a:rPr>
            <a:t>Lived experience, parent/carer engagement and communications </a:t>
          </a:r>
        </a:p>
      </dgm:t>
    </dgm:pt>
    <dgm:pt modelId="{43E529EE-AE17-452B-9874-0DD4A7DDFABF}" type="parTrans" cxnId="{87BFCF76-53CA-4F96-9174-276B47C21495}">
      <dgm:prSet/>
      <dgm:spPr/>
      <dgm:t>
        <a:bodyPr/>
        <a:lstStyle/>
        <a:p>
          <a:endParaRPr lang="en-GB" b="0">
            <a:latin typeface="Arial" panose="020B0604020202020204" pitchFamily="34" charset="0"/>
            <a:cs typeface="Arial" panose="020B0604020202020204" pitchFamily="34" charset="0"/>
          </a:endParaRPr>
        </a:p>
      </dgm:t>
    </dgm:pt>
    <dgm:pt modelId="{7DF6D79C-0845-43C2-9274-DBFA2DD99E13}" type="sibTrans" cxnId="{87BFCF76-53CA-4F96-9174-276B47C21495}">
      <dgm:prSet/>
      <dgm:spPr/>
      <dgm:t>
        <a:bodyPr/>
        <a:lstStyle/>
        <a:p>
          <a:endParaRPr lang="en-GB" b="0">
            <a:latin typeface="Arial" panose="020B0604020202020204" pitchFamily="34" charset="0"/>
            <a:cs typeface="Arial" panose="020B0604020202020204" pitchFamily="34" charset="0"/>
          </a:endParaRPr>
        </a:p>
      </dgm:t>
    </dgm:pt>
    <dgm:pt modelId="{088A5011-67D5-4AB9-8857-801BD0E16BB3}">
      <dgm:prSet phldrT="[Text]"/>
      <dgm:spPr>
        <a:solidFill>
          <a:srgbClr val="00B0F0"/>
        </a:solidFill>
      </dgm:spPr>
      <dgm:t>
        <a:bodyPr/>
        <a:lstStyle/>
        <a:p>
          <a:r>
            <a:rPr lang="en-GB" b="0" dirty="0">
              <a:latin typeface="Arial" panose="020B0604020202020204" pitchFamily="34" charset="0"/>
              <a:cs typeface="Arial" panose="020B0604020202020204" pitchFamily="34" charset="0"/>
            </a:rPr>
            <a:t>Mentoring, peer support and coaching solutions </a:t>
          </a:r>
        </a:p>
      </dgm:t>
    </dgm:pt>
    <dgm:pt modelId="{2BDE44D4-986D-4C48-AEB8-968BC4DDE6C0}" type="parTrans" cxnId="{CFE63E63-C8CB-4EDF-972F-6580D1545A37}">
      <dgm:prSet/>
      <dgm:spPr/>
      <dgm:t>
        <a:bodyPr/>
        <a:lstStyle/>
        <a:p>
          <a:endParaRPr lang="en-GB" b="0">
            <a:latin typeface="Arial" panose="020B0604020202020204" pitchFamily="34" charset="0"/>
            <a:cs typeface="Arial" panose="020B0604020202020204" pitchFamily="34" charset="0"/>
          </a:endParaRPr>
        </a:p>
      </dgm:t>
    </dgm:pt>
    <dgm:pt modelId="{08838EEE-E814-4056-BA52-81962623D426}" type="sibTrans" cxnId="{CFE63E63-C8CB-4EDF-972F-6580D1545A37}">
      <dgm:prSet/>
      <dgm:spPr/>
      <dgm:t>
        <a:bodyPr/>
        <a:lstStyle/>
        <a:p>
          <a:endParaRPr lang="en-GB" b="0">
            <a:latin typeface="Arial" panose="020B0604020202020204" pitchFamily="34" charset="0"/>
            <a:cs typeface="Arial" panose="020B0604020202020204" pitchFamily="34" charset="0"/>
          </a:endParaRPr>
        </a:p>
      </dgm:t>
    </dgm:pt>
    <dgm:pt modelId="{D9503F8A-C015-457C-9BC8-F2B016AC59D0}">
      <dgm:prSet phldrT="[Text]"/>
      <dgm:spPr>
        <a:solidFill>
          <a:schemeClr val="accent2"/>
        </a:solidFill>
      </dgm:spPr>
      <dgm:t>
        <a:bodyPr/>
        <a:lstStyle/>
        <a:p>
          <a:r>
            <a:rPr lang="en-GB" b="0" dirty="0">
              <a:latin typeface="Arial" panose="020B0604020202020204" pitchFamily="34" charset="0"/>
              <a:cs typeface="Arial" panose="020B0604020202020204" pitchFamily="34" charset="0"/>
            </a:rPr>
            <a:t>Targeted support and caseload management solutions</a:t>
          </a:r>
        </a:p>
      </dgm:t>
    </dgm:pt>
    <dgm:pt modelId="{85797F75-0F96-476A-8717-59B4F9D7E36A}" type="parTrans" cxnId="{91C3AB0E-95B9-4187-AF1D-D3264BE7EBC4}">
      <dgm:prSet/>
      <dgm:spPr/>
      <dgm:t>
        <a:bodyPr/>
        <a:lstStyle/>
        <a:p>
          <a:endParaRPr lang="en-GB" b="0">
            <a:latin typeface="Arial" panose="020B0604020202020204" pitchFamily="34" charset="0"/>
            <a:cs typeface="Arial" panose="020B0604020202020204" pitchFamily="34" charset="0"/>
          </a:endParaRPr>
        </a:p>
      </dgm:t>
    </dgm:pt>
    <dgm:pt modelId="{FFCDCC22-C994-4786-887D-19E1A421E5F2}" type="sibTrans" cxnId="{91C3AB0E-95B9-4187-AF1D-D3264BE7EBC4}">
      <dgm:prSet/>
      <dgm:spPr/>
      <dgm:t>
        <a:bodyPr/>
        <a:lstStyle/>
        <a:p>
          <a:endParaRPr lang="en-GB" b="0">
            <a:latin typeface="Arial" panose="020B0604020202020204" pitchFamily="34" charset="0"/>
            <a:cs typeface="Arial" panose="020B0604020202020204" pitchFamily="34" charset="0"/>
          </a:endParaRPr>
        </a:p>
      </dgm:t>
    </dgm:pt>
    <dgm:pt modelId="{96CE3B1E-2151-46E5-A1D9-959B10F5FD1E}">
      <dgm:prSet phldrT="[Text]"/>
      <dgm:spPr/>
      <dgm:t>
        <a:bodyPr/>
        <a:lstStyle/>
        <a:p>
          <a:r>
            <a:rPr lang="en-GB" b="0" dirty="0">
              <a:latin typeface="Arial" panose="020B0604020202020204" pitchFamily="34" charset="0"/>
              <a:cs typeface="Arial" panose="020B0604020202020204" pitchFamily="34" charset="0"/>
            </a:rPr>
            <a:t>Health and attendance </a:t>
          </a:r>
        </a:p>
      </dgm:t>
    </dgm:pt>
    <dgm:pt modelId="{D6FF706B-1FD5-47D0-8B91-94DD924DB327}" type="parTrans" cxnId="{D98C3DCD-6C63-4D4E-A254-8A6672421335}">
      <dgm:prSet/>
      <dgm:spPr/>
      <dgm:t>
        <a:bodyPr/>
        <a:lstStyle/>
        <a:p>
          <a:endParaRPr lang="en-GB" b="0">
            <a:latin typeface="Arial" panose="020B0604020202020204" pitchFamily="34" charset="0"/>
            <a:cs typeface="Arial" panose="020B0604020202020204" pitchFamily="34" charset="0"/>
          </a:endParaRPr>
        </a:p>
      </dgm:t>
    </dgm:pt>
    <dgm:pt modelId="{4F8DEB55-E22E-406B-A2B1-3B8608419B27}" type="sibTrans" cxnId="{D98C3DCD-6C63-4D4E-A254-8A6672421335}">
      <dgm:prSet/>
      <dgm:spPr/>
      <dgm:t>
        <a:bodyPr/>
        <a:lstStyle/>
        <a:p>
          <a:endParaRPr lang="en-GB" b="0">
            <a:latin typeface="Arial" panose="020B0604020202020204" pitchFamily="34" charset="0"/>
            <a:cs typeface="Arial" panose="020B0604020202020204" pitchFamily="34" charset="0"/>
          </a:endParaRPr>
        </a:p>
      </dgm:t>
    </dgm:pt>
    <dgm:pt modelId="{EF293048-42AB-411D-9835-8C2AB1DFF49F}">
      <dgm:prSet phldrT="[Text]"/>
      <dgm:spPr>
        <a:solidFill>
          <a:schemeClr val="tx2">
            <a:lumMod val="75000"/>
            <a:lumOff val="25000"/>
          </a:schemeClr>
        </a:solidFill>
      </dgm:spPr>
      <dgm:t>
        <a:bodyPr/>
        <a:lstStyle/>
        <a:p>
          <a:r>
            <a:rPr lang="en-GB" b="0" dirty="0">
              <a:latin typeface="Arial" panose="020B0604020202020204" pitchFamily="34" charset="0"/>
              <a:cs typeface="Arial" panose="020B0604020202020204" pitchFamily="34" charset="0"/>
            </a:rPr>
            <a:t>Place-based approaches</a:t>
          </a:r>
        </a:p>
      </dgm:t>
    </dgm:pt>
    <dgm:pt modelId="{8E636F36-C347-4FD1-9304-ACBC4E29BA32}" type="parTrans" cxnId="{0EB849C9-98F4-4901-8854-2886B56A9E17}">
      <dgm:prSet/>
      <dgm:spPr/>
      <dgm:t>
        <a:bodyPr/>
        <a:lstStyle/>
        <a:p>
          <a:endParaRPr lang="en-GB" b="0">
            <a:latin typeface="Arial" panose="020B0604020202020204" pitchFamily="34" charset="0"/>
            <a:cs typeface="Arial" panose="020B0604020202020204" pitchFamily="34" charset="0"/>
          </a:endParaRPr>
        </a:p>
      </dgm:t>
    </dgm:pt>
    <dgm:pt modelId="{B91DC534-DC64-4EBD-B207-6B2F52D92394}" type="sibTrans" cxnId="{0EB849C9-98F4-4901-8854-2886B56A9E17}">
      <dgm:prSet/>
      <dgm:spPr/>
      <dgm:t>
        <a:bodyPr/>
        <a:lstStyle/>
        <a:p>
          <a:endParaRPr lang="en-GB" b="0">
            <a:latin typeface="Arial" panose="020B0604020202020204" pitchFamily="34" charset="0"/>
            <a:cs typeface="Arial" panose="020B0604020202020204" pitchFamily="34" charset="0"/>
          </a:endParaRPr>
        </a:p>
      </dgm:t>
    </dgm:pt>
    <dgm:pt modelId="{66B98644-58A4-4FD1-9411-F62FDAC60619}">
      <dgm:prSet phldrT="[Text]"/>
      <dgm:spPr/>
      <dgm:t>
        <a:bodyPr/>
        <a:lstStyle/>
        <a:p>
          <a:endParaRPr lang="en-GB"/>
        </a:p>
      </dgm:t>
    </dgm:pt>
    <dgm:pt modelId="{262B8BFE-D7FD-4649-82B3-51A07E654133}" type="parTrans" cxnId="{2DF0DFE3-EF94-422C-B540-8201797E9D61}">
      <dgm:prSet/>
      <dgm:spPr/>
      <dgm:t>
        <a:bodyPr/>
        <a:lstStyle/>
        <a:p>
          <a:endParaRPr lang="en-GB" b="0">
            <a:latin typeface="Arial" panose="020B0604020202020204" pitchFamily="34" charset="0"/>
            <a:cs typeface="Arial" panose="020B0604020202020204" pitchFamily="34" charset="0"/>
          </a:endParaRPr>
        </a:p>
      </dgm:t>
    </dgm:pt>
    <dgm:pt modelId="{E3CFF7AE-287C-4859-890D-281A25E3022E}" type="sibTrans" cxnId="{2DF0DFE3-EF94-422C-B540-8201797E9D61}">
      <dgm:prSet/>
      <dgm:spPr/>
      <dgm:t>
        <a:bodyPr/>
        <a:lstStyle/>
        <a:p>
          <a:endParaRPr lang="en-GB" b="0">
            <a:latin typeface="Arial" panose="020B0604020202020204" pitchFamily="34" charset="0"/>
            <a:cs typeface="Arial" panose="020B0604020202020204" pitchFamily="34" charset="0"/>
          </a:endParaRPr>
        </a:p>
      </dgm:t>
    </dgm:pt>
    <dgm:pt modelId="{56548463-0FDF-4976-945F-9C26CBABB933}">
      <dgm:prSet/>
      <dgm:spPr>
        <a:solidFill>
          <a:schemeClr val="accent5"/>
        </a:solidFill>
      </dgm:spPr>
      <dgm:t>
        <a:bodyPr/>
        <a:lstStyle/>
        <a:p>
          <a:r>
            <a:rPr lang="en-GB" b="0" dirty="0">
              <a:latin typeface="Arial" panose="020B0604020202020204" pitchFamily="34" charset="0"/>
              <a:cs typeface="Arial" panose="020B0604020202020204" pitchFamily="34" charset="0"/>
            </a:rPr>
            <a:t>Creativity, cultural and joyful interventions</a:t>
          </a:r>
        </a:p>
      </dgm:t>
    </dgm:pt>
    <dgm:pt modelId="{7CBADB26-2298-4380-A8C0-96F4EC01FE27}" type="parTrans" cxnId="{DF02FEC7-FA1A-4B58-9109-0160421A6C9C}">
      <dgm:prSet/>
      <dgm:spPr/>
      <dgm:t>
        <a:bodyPr/>
        <a:lstStyle/>
        <a:p>
          <a:endParaRPr lang="en-GB" b="0">
            <a:latin typeface="Arial" panose="020B0604020202020204" pitchFamily="34" charset="0"/>
            <a:cs typeface="Arial" panose="020B0604020202020204" pitchFamily="34" charset="0"/>
          </a:endParaRPr>
        </a:p>
      </dgm:t>
    </dgm:pt>
    <dgm:pt modelId="{0E18D3A0-C158-47CC-B1DC-91ABA73C04E2}" type="sibTrans" cxnId="{DF02FEC7-FA1A-4B58-9109-0160421A6C9C}">
      <dgm:prSet/>
      <dgm:spPr/>
      <dgm:t>
        <a:bodyPr/>
        <a:lstStyle/>
        <a:p>
          <a:endParaRPr lang="en-GB" b="0">
            <a:latin typeface="Arial" panose="020B0604020202020204" pitchFamily="34" charset="0"/>
            <a:cs typeface="Arial" panose="020B0604020202020204" pitchFamily="34" charset="0"/>
          </a:endParaRPr>
        </a:p>
      </dgm:t>
    </dgm:pt>
    <dgm:pt modelId="{77104738-D719-4722-93BB-A400B3A18671}" type="pres">
      <dgm:prSet presAssocID="{B99F0736-C10B-4B0F-968B-C1DA77961A59}" presName="Name0" presStyleCnt="0">
        <dgm:presLayoutVars>
          <dgm:chMax val="1"/>
          <dgm:chPref val="1"/>
          <dgm:dir/>
          <dgm:animOne val="branch"/>
          <dgm:animLvl val="lvl"/>
        </dgm:presLayoutVars>
      </dgm:prSet>
      <dgm:spPr/>
    </dgm:pt>
    <dgm:pt modelId="{C1B49914-54E4-44E9-89D4-8BB1C29FF856}" type="pres">
      <dgm:prSet presAssocID="{885ECA71-ED46-4386-B49F-9B44AC11F099}" presName="Parent" presStyleLbl="node0" presStyleIdx="0" presStyleCnt="1">
        <dgm:presLayoutVars>
          <dgm:chMax val="6"/>
          <dgm:chPref val="6"/>
        </dgm:presLayoutVars>
      </dgm:prSet>
      <dgm:spPr/>
    </dgm:pt>
    <dgm:pt modelId="{74CA16AA-4267-42F9-B19D-60A9BE530F9E}" type="pres">
      <dgm:prSet presAssocID="{AA227C59-1090-435F-8997-488B70E9B1E3}" presName="Accent1" presStyleCnt="0"/>
      <dgm:spPr/>
    </dgm:pt>
    <dgm:pt modelId="{080C34EF-DDD4-40A1-BCC9-101FF4860584}" type="pres">
      <dgm:prSet presAssocID="{AA227C59-1090-435F-8997-488B70E9B1E3}" presName="Accent" presStyleLbl="bgShp" presStyleIdx="0" presStyleCnt="6"/>
      <dgm:spPr/>
    </dgm:pt>
    <dgm:pt modelId="{E628121F-C359-4899-8F8E-263B71229BF9}" type="pres">
      <dgm:prSet presAssocID="{AA227C59-1090-435F-8997-488B70E9B1E3}" presName="Child1" presStyleLbl="node1" presStyleIdx="0" presStyleCnt="6">
        <dgm:presLayoutVars>
          <dgm:chMax val="0"/>
          <dgm:chPref val="0"/>
          <dgm:bulletEnabled val="1"/>
        </dgm:presLayoutVars>
      </dgm:prSet>
      <dgm:spPr/>
    </dgm:pt>
    <dgm:pt modelId="{FE9F550F-8BF4-4618-9B18-50AB39224CD1}" type="pres">
      <dgm:prSet presAssocID="{088A5011-67D5-4AB9-8857-801BD0E16BB3}" presName="Accent2" presStyleCnt="0"/>
      <dgm:spPr/>
    </dgm:pt>
    <dgm:pt modelId="{78BF9B32-C9EE-4B43-9A88-01D647659A38}" type="pres">
      <dgm:prSet presAssocID="{088A5011-67D5-4AB9-8857-801BD0E16BB3}" presName="Accent" presStyleLbl="bgShp" presStyleIdx="1" presStyleCnt="6"/>
      <dgm:spPr/>
    </dgm:pt>
    <dgm:pt modelId="{2786FE0B-2052-4094-BF62-269E4C10C43A}" type="pres">
      <dgm:prSet presAssocID="{088A5011-67D5-4AB9-8857-801BD0E16BB3}" presName="Child2" presStyleLbl="node1" presStyleIdx="1" presStyleCnt="6">
        <dgm:presLayoutVars>
          <dgm:chMax val="0"/>
          <dgm:chPref val="0"/>
          <dgm:bulletEnabled val="1"/>
        </dgm:presLayoutVars>
      </dgm:prSet>
      <dgm:spPr/>
    </dgm:pt>
    <dgm:pt modelId="{4C5A4E7C-BAA1-48E7-80F1-88BECA6D3A3B}" type="pres">
      <dgm:prSet presAssocID="{D9503F8A-C015-457C-9BC8-F2B016AC59D0}" presName="Accent3" presStyleCnt="0"/>
      <dgm:spPr/>
    </dgm:pt>
    <dgm:pt modelId="{EE1891A6-00D2-4189-9585-3B2BF100E9E7}" type="pres">
      <dgm:prSet presAssocID="{D9503F8A-C015-457C-9BC8-F2B016AC59D0}" presName="Accent" presStyleLbl="bgShp" presStyleIdx="2" presStyleCnt="6"/>
      <dgm:spPr/>
    </dgm:pt>
    <dgm:pt modelId="{D7375009-32AF-497D-A1D1-D73F728080EC}" type="pres">
      <dgm:prSet presAssocID="{D9503F8A-C015-457C-9BC8-F2B016AC59D0}" presName="Child3" presStyleLbl="node1" presStyleIdx="2" presStyleCnt="6">
        <dgm:presLayoutVars>
          <dgm:chMax val="0"/>
          <dgm:chPref val="0"/>
          <dgm:bulletEnabled val="1"/>
        </dgm:presLayoutVars>
      </dgm:prSet>
      <dgm:spPr/>
    </dgm:pt>
    <dgm:pt modelId="{A47543F7-B834-43A9-81B4-813D9549A698}" type="pres">
      <dgm:prSet presAssocID="{96CE3B1E-2151-46E5-A1D9-959B10F5FD1E}" presName="Accent4" presStyleCnt="0"/>
      <dgm:spPr/>
    </dgm:pt>
    <dgm:pt modelId="{B56E89E9-9C4A-4124-AFD6-68E6A216A968}" type="pres">
      <dgm:prSet presAssocID="{96CE3B1E-2151-46E5-A1D9-959B10F5FD1E}" presName="Accent" presStyleLbl="bgShp" presStyleIdx="3" presStyleCnt="6"/>
      <dgm:spPr/>
    </dgm:pt>
    <dgm:pt modelId="{54FD8149-B23E-45BE-B3FD-301CEE628C1E}" type="pres">
      <dgm:prSet presAssocID="{96CE3B1E-2151-46E5-A1D9-959B10F5FD1E}" presName="Child4" presStyleLbl="node1" presStyleIdx="3" presStyleCnt="6">
        <dgm:presLayoutVars>
          <dgm:chMax val="0"/>
          <dgm:chPref val="0"/>
          <dgm:bulletEnabled val="1"/>
        </dgm:presLayoutVars>
      </dgm:prSet>
      <dgm:spPr/>
    </dgm:pt>
    <dgm:pt modelId="{06BBF14F-8B57-4339-B9EF-D37C6C95A260}" type="pres">
      <dgm:prSet presAssocID="{EF293048-42AB-411D-9835-8C2AB1DFF49F}" presName="Accent5" presStyleCnt="0"/>
      <dgm:spPr/>
    </dgm:pt>
    <dgm:pt modelId="{DD9EFA3B-5510-4C9C-A260-75F4E8983D66}" type="pres">
      <dgm:prSet presAssocID="{EF293048-42AB-411D-9835-8C2AB1DFF49F}" presName="Accent" presStyleLbl="bgShp" presStyleIdx="4" presStyleCnt="6"/>
      <dgm:spPr/>
    </dgm:pt>
    <dgm:pt modelId="{AA7C46AF-3C02-4B82-8665-747686AD3CF6}" type="pres">
      <dgm:prSet presAssocID="{EF293048-42AB-411D-9835-8C2AB1DFF49F}" presName="Child5" presStyleLbl="node1" presStyleIdx="4" presStyleCnt="6">
        <dgm:presLayoutVars>
          <dgm:chMax val="0"/>
          <dgm:chPref val="0"/>
          <dgm:bulletEnabled val="1"/>
        </dgm:presLayoutVars>
      </dgm:prSet>
      <dgm:spPr/>
    </dgm:pt>
    <dgm:pt modelId="{F6C36232-A62F-4FFC-9469-1E6083D63D07}" type="pres">
      <dgm:prSet presAssocID="{56548463-0FDF-4976-945F-9C26CBABB933}" presName="Accent6" presStyleCnt="0"/>
      <dgm:spPr/>
    </dgm:pt>
    <dgm:pt modelId="{E3E4B11F-F79A-493A-AFAD-B98DCC7ECB60}" type="pres">
      <dgm:prSet presAssocID="{56548463-0FDF-4976-945F-9C26CBABB933}" presName="Accent" presStyleLbl="bgShp" presStyleIdx="5" presStyleCnt="6"/>
      <dgm:spPr/>
    </dgm:pt>
    <dgm:pt modelId="{578C8DB0-74C2-4833-BD9A-A15BD26A0667}" type="pres">
      <dgm:prSet presAssocID="{56548463-0FDF-4976-945F-9C26CBABB933}" presName="Child6" presStyleLbl="node1" presStyleIdx="5" presStyleCnt="6">
        <dgm:presLayoutVars>
          <dgm:chMax val="0"/>
          <dgm:chPref val="0"/>
          <dgm:bulletEnabled val="1"/>
        </dgm:presLayoutVars>
      </dgm:prSet>
      <dgm:spPr/>
    </dgm:pt>
  </dgm:ptLst>
  <dgm:cxnLst>
    <dgm:cxn modelId="{EFF18C04-D3FB-43BF-ACBA-B19696E628A1}" srcId="{B99F0736-C10B-4B0F-968B-C1DA77961A59}" destId="{885ECA71-ED46-4386-B49F-9B44AC11F099}" srcOrd="0" destOrd="0" parTransId="{432F3524-1EEE-488A-A21D-4971F28F5531}" sibTransId="{58E2B05E-34C3-4CD4-88E1-EC002F4D2C40}"/>
    <dgm:cxn modelId="{91C3AB0E-95B9-4187-AF1D-D3264BE7EBC4}" srcId="{885ECA71-ED46-4386-B49F-9B44AC11F099}" destId="{D9503F8A-C015-457C-9BC8-F2B016AC59D0}" srcOrd="2" destOrd="0" parTransId="{85797F75-0F96-476A-8717-59B4F9D7E36A}" sibTransId="{FFCDCC22-C994-4786-887D-19E1A421E5F2}"/>
    <dgm:cxn modelId="{65D75626-7BCF-4EB5-B36A-1D30110A85D3}" type="presOf" srcId="{D9503F8A-C015-457C-9BC8-F2B016AC59D0}" destId="{D7375009-32AF-497D-A1D1-D73F728080EC}" srcOrd="0" destOrd="0" presId="urn:microsoft.com/office/officeart/2011/layout/HexagonRadial"/>
    <dgm:cxn modelId="{45054D3A-B87C-439A-BDB1-7896871035F9}" type="presOf" srcId="{885ECA71-ED46-4386-B49F-9B44AC11F099}" destId="{C1B49914-54E4-44E9-89D4-8BB1C29FF856}" srcOrd="0" destOrd="0" presId="urn:microsoft.com/office/officeart/2011/layout/HexagonRadial"/>
    <dgm:cxn modelId="{CFE63E63-C8CB-4EDF-972F-6580D1545A37}" srcId="{885ECA71-ED46-4386-B49F-9B44AC11F099}" destId="{088A5011-67D5-4AB9-8857-801BD0E16BB3}" srcOrd="1" destOrd="0" parTransId="{2BDE44D4-986D-4C48-AEB8-968BC4DDE6C0}" sibTransId="{08838EEE-E814-4056-BA52-81962623D426}"/>
    <dgm:cxn modelId="{E1EFF050-2282-4859-AE81-50A653C7C35B}" type="presOf" srcId="{EF293048-42AB-411D-9835-8C2AB1DFF49F}" destId="{AA7C46AF-3C02-4B82-8665-747686AD3CF6}" srcOrd="0" destOrd="0" presId="urn:microsoft.com/office/officeart/2011/layout/HexagonRadial"/>
    <dgm:cxn modelId="{87BFCF76-53CA-4F96-9174-276B47C21495}" srcId="{885ECA71-ED46-4386-B49F-9B44AC11F099}" destId="{AA227C59-1090-435F-8997-488B70E9B1E3}" srcOrd="0" destOrd="0" parTransId="{43E529EE-AE17-452B-9874-0DD4A7DDFABF}" sibTransId="{7DF6D79C-0845-43C2-9274-DBFA2DD99E13}"/>
    <dgm:cxn modelId="{63AD269D-629D-4389-A54E-55E1AAE211A5}" type="presOf" srcId="{56548463-0FDF-4976-945F-9C26CBABB933}" destId="{578C8DB0-74C2-4833-BD9A-A15BD26A0667}" srcOrd="0" destOrd="0" presId="urn:microsoft.com/office/officeart/2011/layout/HexagonRadial"/>
    <dgm:cxn modelId="{D8FE0FB3-FF40-4E17-BCA7-9BF2FBD07E6F}" type="presOf" srcId="{088A5011-67D5-4AB9-8857-801BD0E16BB3}" destId="{2786FE0B-2052-4094-BF62-269E4C10C43A}" srcOrd="0" destOrd="0" presId="urn:microsoft.com/office/officeart/2011/layout/HexagonRadial"/>
    <dgm:cxn modelId="{EAF0F7B3-42E1-4727-98FE-C237FCCC5763}" type="presOf" srcId="{AA227C59-1090-435F-8997-488B70E9B1E3}" destId="{E628121F-C359-4899-8F8E-263B71229BF9}" srcOrd="0" destOrd="0" presId="urn:microsoft.com/office/officeart/2011/layout/HexagonRadial"/>
    <dgm:cxn modelId="{A8C243BF-5B1A-422F-8DD4-131F077470D8}" type="presOf" srcId="{96CE3B1E-2151-46E5-A1D9-959B10F5FD1E}" destId="{54FD8149-B23E-45BE-B3FD-301CEE628C1E}" srcOrd="0" destOrd="0" presId="urn:microsoft.com/office/officeart/2011/layout/HexagonRadial"/>
    <dgm:cxn modelId="{DF02FEC7-FA1A-4B58-9109-0160421A6C9C}" srcId="{885ECA71-ED46-4386-B49F-9B44AC11F099}" destId="{56548463-0FDF-4976-945F-9C26CBABB933}" srcOrd="5" destOrd="0" parTransId="{7CBADB26-2298-4380-A8C0-96F4EC01FE27}" sibTransId="{0E18D3A0-C158-47CC-B1DC-91ABA73C04E2}"/>
    <dgm:cxn modelId="{0EB849C9-98F4-4901-8854-2886B56A9E17}" srcId="{885ECA71-ED46-4386-B49F-9B44AC11F099}" destId="{EF293048-42AB-411D-9835-8C2AB1DFF49F}" srcOrd="4" destOrd="0" parTransId="{8E636F36-C347-4FD1-9304-ACBC4E29BA32}" sibTransId="{B91DC534-DC64-4EBD-B207-6B2F52D92394}"/>
    <dgm:cxn modelId="{D98C3DCD-6C63-4D4E-A254-8A6672421335}" srcId="{885ECA71-ED46-4386-B49F-9B44AC11F099}" destId="{96CE3B1E-2151-46E5-A1D9-959B10F5FD1E}" srcOrd="3" destOrd="0" parTransId="{D6FF706B-1FD5-47D0-8B91-94DD924DB327}" sibTransId="{4F8DEB55-E22E-406B-A2B1-3B8608419B27}"/>
    <dgm:cxn modelId="{2DF0DFE3-EF94-422C-B540-8201797E9D61}" srcId="{885ECA71-ED46-4386-B49F-9B44AC11F099}" destId="{66B98644-58A4-4FD1-9411-F62FDAC60619}" srcOrd="6" destOrd="0" parTransId="{262B8BFE-D7FD-4649-82B3-51A07E654133}" sibTransId="{E3CFF7AE-287C-4859-890D-281A25E3022E}"/>
    <dgm:cxn modelId="{1CCE04E8-B0EB-4192-933C-8B283BDA89E0}" type="presOf" srcId="{B99F0736-C10B-4B0F-968B-C1DA77961A59}" destId="{77104738-D719-4722-93BB-A400B3A18671}" srcOrd="0" destOrd="0" presId="urn:microsoft.com/office/officeart/2011/layout/HexagonRadial"/>
    <dgm:cxn modelId="{A2AB93BC-A01C-4223-A2E6-9ED1C847B325}" type="presParOf" srcId="{77104738-D719-4722-93BB-A400B3A18671}" destId="{C1B49914-54E4-44E9-89D4-8BB1C29FF856}" srcOrd="0" destOrd="0" presId="urn:microsoft.com/office/officeart/2011/layout/HexagonRadial"/>
    <dgm:cxn modelId="{48C767A0-B31A-4C3B-84AE-9F45079D6FDB}" type="presParOf" srcId="{77104738-D719-4722-93BB-A400B3A18671}" destId="{74CA16AA-4267-42F9-B19D-60A9BE530F9E}" srcOrd="1" destOrd="0" presId="urn:microsoft.com/office/officeart/2011/layout/HexagonRadial"/>
    <dgm:cxn modelId="{17CAFE2D-E170-4C3F-B13E-8554FF1556FF}" type="presParOf" srcId="{74CA16AA-4267-42F9-B19D-60A9BE530F9E}" destId="{080C34EF-DDD4-40A1-BCC9-101FF4860584}" srcOrd="0" destOrd="0" presId="urn:microsoft.com/office/officeart/2011/layout/HexagonRadial"/>
    <dgm:cxn modelId="{36A25A0F-D483-47D1-8679-D2DBDB6C1F55}" type="presParOf" srcId="{77104738-D719-4722-93BB-A400B3A18671}" destId="{E628121F-C359-4899-8F8E-263B71229BF9}" srcOrd="2" destOrd="0" presId="urn:microsoft.com/office/officeart/2011/layout/HexagonRadial"/>
    <dgm:cxn modelId="{A5B84A3B-D04C-4208-9EEE-7B853FEA9AD8}" type="presParOf" srcId="{77104738-D719-4722-93BB-A400B3A18671}" destId="{FE9F550F-8BF4-4618-9B18-50AB39224CD1}" srcOrd="3" destOrd="0" presId="urn:microsoft.com/office/officeart/2011/layout/HexagonRadial"/>
    <dgm:cxn modelId="{0D7EED3E-319E-4A21-85D3-E4A8AB83B568}" type="presParOf" srcId="{FE9F550F-8BF4-4618-9B18-50AB39224CD1}" destId="{78BF9B32-C9EE-4B43-9A88-01D647659A38}" srcOrd="0" destOrd="0" presId="urn:microsoft.com/office/officeart/2011/layout/HexagonRadial"/>
    <dgm:cxn modelId="{072C49C4-EB41-48EC-93AC-E8F3BFA557D2}" type="presParOf" srcId="{77104738-D719-4722-93BB-A400B3A18671}" destId="{2786FE0B-2052-4094-BF62-269E4C10C43A}" srcOrd="4" destOrd="0" presId="urn:microsoft.com/office/officeart/2011/layout/HexagonRadial"/>
    <dgm:cxn modelId="{708AAC64-C273-440E-B302-6FEE388C7EDE}" type="presParOf" srcId="{77104738-D719-4722-93BB-A400B3A18671}" destId="{4C5A4E7C-BAA1-48E7-80F1-88BECA6D3A3B}" srcOrd="5" destOrd="0" presId="urn:microsoft.com/office/officeart/2011/layout/HexagonRadial"/>
    <dgm:cxn modelId="{6B8F8915-8766-4F30-AEF2-5BC2E4CB0E1F}" type="presParOf" srcId="{4C5A4E7C-BAA1-48E7-80F1-88BECA6D3A3B}" destId="{EE1891A6-00D2-4189-9585-3B2BF100E9E7}" srcOrd="0" destOrd="0" presId="urn:microsoft.com/office/officeart/2011/layout/HexagonRadial"/>
    <dgm:cxn modelId="{FFE8D597-FFAC-4DF3-B7C8-E67DAD6EFC01}" type="presParOf" srcId="{77104738-D719-4722-93BB-A400B3A18671}" destId="{D7375009-32AF-497D-A1D1-D73F728080EC}" srcOrd="6" destOrd="0" presId="urn:microsoft.com/office/officeart/2011/layout/HexagonRadial"/>
    <dgm:cxn modelId="{BB7FA60E-E63D-49CB-BBA1-A3017DA2613E}" type="presParOf" srcId="{77104738-D719-4722-93BB-A400B3A18671}" destId="{A47543F7-B834-43A9-81B4-813D9549A698}" srcOrd="7" destOrd="0" presId="urn:microsoft.com/office/officeart/2011/layout/HexagonRadial"/>
    <dgm:cxn modelId="{1CBBC99B-2D75-4ADF-BE61-D20E6BD2010B}" type="presParOf" srcId="{A47543F7-B834-43A9-81B4-813D9549A698}" destId="{B56E89E9-9C4A-4124-AFD6-68E6A216A968}" srcOrd="0" destOrd="0" presId="urn:microsoft.com/office/officeart/2011/layout/HexagonRadial"/>
    <dgm:cxn modelId="{56BB7AE2-B8A6-4284-BEBC-25AB73773D26}" type="presParOf" srcId="{77104738-D719-4722-93BB-A400B3A18671}" destId="{54FD8149-B23E-45BE-B3FD-301CEE628C1E}" srcOrd="8" destOrd="0" presId="urn:microsoft.com/office/officeart/2011/layout/HexagonRadial"/>
    <dgm:cxn modelId="{0B33BCBD-CAA8-401B-A453-25D74355EAAE}" type="presParOf" srcId="{77104738-D719-4722-93BB-A400B3A18671}" destId="{06BBF14F-8B57-4339-B9EF-D37C6C95A260}" srcOrd="9" destOrd="0" presId="urn:microsoft.com/office/officeart/2011/layout/HexagonRadial"/>
    <dgm:cxn modelId="{532571ED-14F6-4687-A12B-4E62EAD3C123}" type="presParOf" srcId="{06BBF14F-8B57-4339-B9EF-D37C6C95A260}" destId="{DD9EFA3B-5510-4C9C-A260-75F4E8983D66}" srcOrd="0" destOrd="0" presId="urn:microsoft.com/office/officeart/2011/layout/HexagonRadial"/>
    <dgm:cxn modelId="{4960871C-B849-433D-9357-41F0F4AAA458}" type="presParOf" srcId="{77104738-D719-4722-93BB-A400B3A18671}" destId="{AA7C46AF-3C02-4B82-8665-747686AD3CF6}" srcOrd="10" destOrd="0" presId="urn:microsoft.com/office/officeart/2011/layout/HexagonRadial"/>
    <dgm:cxn modelId="{2BEEDB7E-A73B-4385-8234-98E67A4EF1B1}" type="presParOf" srcId="{77104738-D719-4722-93BB-A400B3A18671}" destId="{F6C36232-A62F-4FFC-9469-1E6083D63D07}" srcOrd="11" destOrd="0" presId="urn:microsoft.com/office/officeart/2011/layout/HexagonRadial"/>
    <dgm:cxn modelId="{42D1B181-2048-49B4-9655-8075B2EF1F39}" type="presParOf" srcId="{F6C36232-A62F-4FFC-9469-1E6083D63D07}" destId="{E3E4B11F-F79A-493A-AFAD-B98DCC7ECB60}" srcOrd="0" destOrd="0" presId="urn:microsoft.com/office/officeart/2011/layout/HexagonRadial"/>
    <dgm:cxn modelId="{FBDB0F09-DA15-4CAB-8BFD-0228D3E0A912}" type="presParOf" srcId="{77104738-D719-4722-93BB-A400B3A18671}" destId="{578C8DB0-74C2-4833-BD9A-A15BD26A066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8D7AE0-FE09-49AF-A02A-CC0624B29DBC}" type="doc">
      <dgm:prSet loTypeId="urn:microsoft.com/office/officeart/2005/8/layout/cycle8" loCatId="cycle" qsTypeId="urn:microsoft.com/office/officeart/2005/8/quickstyle/simple1" qsCatId="simple" csTypeId="urn:microsoft.com/office/officeart/2005/8/colors/colorful5" csCatId="colorful" phldr="1"/>
      <dgm:spPr/>
    </dgm:pt>
    <dgm:pt modelId="{D539B18E-F3F4-4408-B4AF-9EE82D694130}">
      <dgm:prSet phldrT="[Text]"/>
      <dgm:spPr/>
      <dgm:t>
        <a:bodyPr/>
        <a:lstStyle/>
        <a:p>
          <a:r>
            <a:rPr lang="en-GB" dirty="0">
              <a:latin typeface="Arial" panose="020B0604020202020204" pitchFamily="34" charset="0"/>
              <a:cs typeface="Arial" panose="020B0604020202020204" pitchFamily="34" charset="0"/>
            </a:rPr>
            <a:t>Education</a:t>
          </a:r>
        </a:p>
      </dgm:t>
    </dgm:pt>
    <dgm:pt modelId="{FD6CB7B8-4C5E-4E63-9946-3A0B594BD875}" type="parTrans" cxnId="{F0E2E636-1CF8-459E-88DB-1035B5FEB723}">
      <dgm:prSet/>
      <dgm:spPr/>
      <dgm:t>
        <a:bodyPr/>
        <a:lstStyle/>
        <a:p>
          <a:endParaRPr lang="en-GB">
            <a:latin typeface="Arial" panose="020B0604020202020204" pitchFamily="34" charset="0"/>
            <a:cs typeface="Arial" panose="020B0604020202020204" pitchFamily="34" charset="0"/>
          </a:endParaRPr>
        </a:p>
      </dgm:t>
    </dgm:pt>
    <dgm:pt modelId="{63859214-05D9-4C3A-BAA3-E17D38D699B5}" type="sibTrans" cxnId="{F0E2E636-1CF8-459E-88DB-1035B5FEB723}">
      <dgm:prSet/>
      <dgm:spPr/>
      <dgm:t>
        <a:bodyPr/>
        <a:lstStyle/>
        <a:p>
          <a:endParaRPr lang="en-GB">
            <a:latin typeface="Arial" panose="020B0604020202020204" pitchFamily="34" charset="0"/>
            <a:cs typeface="Arial" panose="020B0604020202020204" pitchFamily="34" charset="0"/>
          </a:endParaRPr>
        </a:p>
      </dgm:t>
    </dgm:pt>
    <dgm:pt modelId="{52DFF4BA-7D5F-4CB6-AAE7-E2B756A2F7A2}">
      <dgm:prSet phldrT="[Text]"/>
      <dgm:spPr/>
      <dgm:t>
        <a:bodyPr/>
        <a:lstStyle/>
        <a:p>
          <a:r>
            <a:rPr lang="en-GB" dirty="0">
              <a:latin typeface="Arial" panose="020B0604020202020204" pitchFamily="34" charset="0"/>
              <a:cs typeface="Arial" panose="020B0604020202020204" pitchFamily="34" charset="0"/>
            </a:rPr>
            <a:t>Statutory services</a:t>
          </a:r>
        </a:p>
      </dgm:t>
    </dgm:pt>
    <dgm:pt modelId="{8BBDEFE9-C405-41DB-8CA4-B729DC165158}" type="parTrans" cxnId="{F9CF2BBD-4D02-49AF-AB67-0383AEEBEF3D}">
      <dgm:prSet/>
      <dgm:spPr/>
      <dgm:t>
        <a:bodyPr/>
        <a:lstStyle/>
        <a:p>
          <a:endParaRPr lang="en-GB">
            <a:latin typeface="Arial" panose="020B0604020202020204" pitchFamily="34" charset="0"/>
            <a:cs typeface="Arial" panose="020B0604020202020204" pitchFamily="34" charset="0"/>
          </a:endParaRPr>
        </a:p>
      </dgm:t>
    </dgm:pt>
    <dgm:pt modelId="{D0EFADD6-F79B-480E-9568-0CAACFF19E62}" type="sibTrans" cxnId="{F9CF2BBD-4D02-49AF-AB67-0383AEEBEF3D}">
      <dgm:prSet/>
      <dgm:spPr/>
      <dgm:t>
        <a:bodyPr/>
        <a:lstStyle/>
        <a:p>
          <a:endParaRPr lang="en-GB">
            <a:latin typeface="Arial" panose="020B0604020202020204" pitchFamily="34" charset="0"/>
            <a:cs typeface="Arial" panose="020B0604020202020204" pitchFamily="34" charset="0"/>
          </a:endParaRPr>
        </a:p>
      </dgm:t>
    </dgm:pt>
    <dgm:pt modelId="{07F9E414-C56E-4065-9C5F-8F722AE93FC0}">
      <dgm:prSet phldrT="[Text]"/>
      <dgm:spPr/>
      <dgm:t>
        <a:bodyPr/>
        <a:lstStyle/>
        <a:p>
          <a:r>
            <a:rPr lang="en-GB" dirty="0">
              <a:latin typeface="Arial" panose="020B0604020202020204" pitchFamily="34" charset="0"/>
              <a:cs typeface="Arial" panose="020B0604020202020204" pitchFamily="34" charset="0"/>
            </a:rPr>
            <a:t>Voluntary &amp; community sector</a:t>
          </a:r>
        </a:p>
      </dgm:t>
    </dgm:pt>
    <dgm:pt modelId="{02496DC1-8FC7-455E-8B48-4C46ABD2BB82}" type="parTrans" cxnId="{00BB5E0B-1EB4-4FFB-B3A0-6840A3EBDEB8}">
      <dgm:prSet/>
      <dgm:spPr/>
      <dgm:t>
        <a:bodyPr/>
        <a:lstStyle/>
        <a:p>
          <a:endParaRPr lang="en-GB">
            <a:latin typeface="Arial" panose="020B0604020202020204" pitchFamily="34" charset="0"/>
            <a:cs typeface="Arial" panose="020B0604020202020204" pitchFamily="34" charset="0"/>
          </a:endParaRPr>
        </a:p>
      </dgm:t>
    </dgm:pt>
    <dgm:pt modelId="{EE841AFB-7B8B-4597-9FBA-7CE143C07237}" type="sibTrans" cxnId="{00BB5E0B-1EB4-4FFB-B3A0-6840A3EBDEB8}">
      <dgm:prSet/>
      <dgm:spPr/>
      <dgm:t>
        <a:bodyPr/>
        <a:lstStyle/>
        <a:p>
          <a:endParaRPr lang="en-GB">
            <a:latin typeface="Arial" panose="020B0604020202020204" pitchFamily="34" charset="0"/>
            <a:cs typeface="Arial" panose="020B0604020202020204" pitchFamily="34" charset="0"/>
          </a:endParaRPr>
        </a:p>
      </dgm:t>
    </dgm:pt>
    <dgm:pt modelId="{537A8699-655A-4EFD-B1D4-0423D1F7E2F7}" type="pres">
      <dgm:prSet presAssocID="{528D7AE0-FE09-49AF-A02A-CC0624B29DBC}" presName="compositeShape" presStyleCnt="0">
        <dgm:presLayoutVars>
          <dgm:chMax val="7"/>
          <dgm:dir/>
          <dgm:resizeHandles val="exact"/>
        </dgm:presLayoutVars>
      </dgm:prSet>
      <dgm:spPr/>
    </dgm:pt>
    <dgm:pt modelId="{11E4D813-FC60-4012-A18D-32F9D99A5426}" type="pres">
      <dgm:prSet presAssocID="{528D7AE0-FE09-49AF-A02A-CC0624B29DBC}" presName="wedge1" presStyleLbl="node1" presStyleIdx="0" presStyleCnt="3"/>
      <dgm:spPr/>
    </dgm:pt>
    <dgm:pt modelId="{02414249-BFC6-4EDA-9D07-0A702F281594}" type="pres">
      <dgm:prSet presAssocID="{528D7AE0-FE09-49AF-A02A-CC0624B29DBC}" presName="dummy1a" presStyleCnt="0"/>
      <dgm:spPr/>
    </dgm:pt>
    <dgm:pt modelId="{A307E952-C954-4471-B91F-CEF54752C3E0}" type="pres">
      <dgm:prSet presAssocID="{528D7AE0-FE09-49AF-A02A-CC0624B29DBC}" presName="dummy1b" presStyleCnt="0"/>
      <dgm:spPr/>
    </dgm:pt>
    <dgm:pt modelId="{CF08E47F-A238-4AEC-BFD7-7D1712DBA3A5}" type="pres">
      <dgm:prSet presAssocID="{528D7AE0-FE09-49AF-A02A-CC0624B29DBC}" presName="wedge1Tx" presStyleLbl="node1" presStyleIdx="0" presStyleCnt="3">
        <dgm:presLayoutVars>
          <dgm:chMax val="0"/>
          <dgm:chPref val="0"/>
          <dgm:bulletEnabled val="1"/>
        </dgm:presLayoutVars>
      </dgm:prSet>
      <dgm:spPr/>
    </dgm:pt>
    <dgm:pt modelId="{CD9D0DA2-A900-4BDC-ABE8-562DCBFA1E5B}" type="pres">
      <dgm:prSet presAssocID="{528D7AE0-FE09-49AF-A02A-CC0624B29DBC}" presName="wedge2" presStyleLbl="node1" presStyleIdx="1" presStyleCnt="3"/>
      <dgm:spPr/>
    </dgm:pt>
    <dgm:pt modelId="{9151E8FD-442F-4A62-8907-5FF32C74E8E5}" type="pres">
      <dgm:prSet presAssocID="{528D7AE0-FE09-49AF-A02A-CC0624B29DBC}" presName="dummy2a" presStyleCnt="0"/>
      <dgm:spPr/>
    </dgm:pt>
    <dgm:pt modelId="{9F2E065B-190D-4F7C-A86C-15CACED78D6D}" type="pres">
      <dgm:prSet presAssocID="{528D7AE0-FE09-49AF-A02A-CC0624B29DBC}" presName="dummy2b" presStyleCnt="0"/>
      <dgm:spPr/>
    </dgm:pt>
    <dgm:pt modelId="{053B903B-DCD8-47C7-BFC9-10FDEC8C17B8}" type="pres">
      <dgm:prSet presAssocID="{528D7AE0-FE09-49AF-A02A-CC0624B29DBC}" presName="wedge2Tx" presStyleLbl="node1" presStyleIdx="1" presStyleCnt="3">
        <dgm:presLayoutVars>
          <dgm:chMax val="0"/>
          <dgm:chPref val="0"/>
          <dgm:bulletEnabled val="1"/>
        </dgm:presLayoutVars>
      </dgm:prSet>
      <dgm:spPr/>
    </dgm:pt>
    <dgm:pt modelId="{CA0D5A4D-DE5C-4F7D-BB17-6ECF72FDFC84}" type="pres">
      <dgm:prSet presAssocID="{528D7AE0-FE09-49AF-A02A-CC0624B29DBC}" presName="wedge3" presStyleLbl="node1" presStyleIdx="2" presStyleCnt="3"/>
      <dgm:spPr/>
    </dgm:pt>
    <dgm:pt modelId="{F1F5E501-3B4E-49DF-AC62-199D70182081}" type="pres">
      <dgm:prSet presAssocID="{528D7AE0-FE09-49AF-A02A-CC0624B29DBC}" presName="dummy3a" presStyleCnt="0"/>
      <dgm:spPr/>
    </dgm:pt>
    <dgm:pt modelId="{0B7A9C52-AE34-4C8E-ABBF-9B9A8CBD7E9F}" type="pres">
      <dgm:prSet presAssocID="{528D7AE0-FE09-49AF-A02A-CC0624B29DBC}" presName="dummy3b" presStyleCnt="0"/>
      <dgm:spPr/>
    </dgm:pt>
    <dgm:pt modelId="{A19A3499-C1DB-467F-A4F4-59F4F7331899}" type="pres">
      <dgm:prSet presAssocID="{528D7AE0-FE09-49AF-A02A-CC0624B29DBC}" presName="wedge3Tx" presStyleLbl="node1" presStyleIdx="2" presStyleCnt="3">
        <dgm:presLayoutVars>
          <dgm:chMax val="0"/>
          <dgm:chPref val="0"/>
          <dgm:bulletEnabled val="1"/>
        </dgm:presLayoutVars>
      </dgm:prSet>
      <dgm:spPr/>
    </dgm:pt>
    <dgm:pt modelId="{45E8BA2D-1347-49C7-A48A-964B6F4676B0}" type="pres">
      <dgm:prSet presAssocID="{63859214-05D9-4C3A-BAA3-E17D38D699B5}" presName="arrowWedge1" presStyleLbl="fgSibTrans2D1" presStyleIdx="0" presStyleCnt="3"/>
      <dgm:spPr/>
    </dgm:pt>
    <dgm:pt modelId="{B13B4D28-E5BF-4FD7-9AF3-0B64CD7733B6}" type="pres">
      <dgm:prSet presAssocID="{D0EFADD6-F79B-480E-9568-0CAACFF19E62}" presName="arrowWedge2" presStyleLbl="fgSibTrans2D1" presStyleIdx="1" presStyleCnt="3"/>
      <dgm:spPr/>
    </dgm:pt>
    <dgm:pt modelId="{ABE8A19A-31FB-4851-8C5F-89D10DF42773}" type="pres">
      <dgm:prSet presAssocID="{EE841AFB-7B8B-4597-9FBA-7CE143C07237}" presName="arrowWedge3" presStyleLbl="fgSibTrans2D1" presStyleIdx="2" presStyleCnt="3"/>
      <dgm:spPr/>
    </dgm:pt>
  </dgm:ptLst>
  <dgm:cxnLst>
    <dgm:cxn modelId="{00BB5E0B-1EB4-4FFB-B3A0-6840A3EBDEB8}" srcId="{528D7AE0-FE09-49AF-A02A-CC0624B29DBC}" destId="{07F9E414-C56E-4065-9C5F-8F722AE93FC0}" srcOrd="2" destOrd="0" parTransId="{02496DC1-8FC7-455E-8B48-4C46ABD2BB82}" sibTransId="{EE841AFB-7B8B-4597-9FBA-7CE143C07237}"/>
    <dgm:cxn modelId="{77870E2A-38E8-4045-A81A-BD91E073D722}" type="presOf" srcId="{528D7AE0-FE09-49AF-A02A-CC0624B29DBC}" destId="{537A8699-655A-4EFD-B1D4-0423D1F7E2F7}" srcOrd="0" destOrd="0" presId="urn:microsoft.com/office/officeart/2005/8/layout/cycle8"/>
    <dgm:cxn modelId="{201C4B30-493E-421A-9231-74B7CF4DE375}" type="presOf" srcId="{07F9E414-C56E-4065-9C5F-8F722AE93FC0}" destId="{CA0D5A4D-DE5C-4F7D-BB17-6ECF72FDFC84}" srcOrd="0" destOrd="0" presId="urn:microsoft.com/office/officeart/2005/8/layout/cycle8"/>
    <dgm:cxn modelId="{F0E2E636-1CF8-459E-88DB-1035B5FEB723}" srcId="{528D7AE0-FE09-49AF-A02A-CC0624B29DBC}" destId="{D539B18E-F3F4-4408-B4AF-9EE82D694130}" srcOrd="0" destOrd="0" parTransId="{FD6CB7B8-4C5E-4E63-9946-3A0B594BD875}" sibTransId="{63859214-05D9-4C3A-BAA3-E17D38D699B5}"/>
    <dgm:cxn modelId="{773FFD3C-C0A0-46E0-9810-12473214BBFE}" type="presOf" srcId="{07F9E414-C56E-4065-9C5F-8F722AE93FC0}" destId="{A19A3499-C1DB-467F-A4F4-59F4F7331899}" srcOrd="1" destOrd="0" presId="urn:microsoft.com/office/officeart/2005/8/layout/cycle8"/>
    <dgm:cxn modelId="{4FB4A648-6FEE-46E8-9C85-99090D1B82CD}" type="presOf" srcId="{52DFF4BA-7D5F-4CB6-AAE7-E2B756A2F7A2}" destId="{CD9D0DA2-A900-4BDC-ABE8-562DCBFA1E5B}" srcOrd="0" destOrd="0" presId="urn:microsoft.com/office/officeart/2005/8/layout/cycle8"/>
    <dgm:cxn modelId="{D82ECB8C-D5D2-4E35-A9B0-9482A9B31C19}" type="presOf" srcId="{52DFF4BA-7D5F-4CB6-AAE7-E2B756A2F7A2}" destId="{053B903B-DCD8-47C7-BFC9-10FDEC8C17B8}" srcOrd="1" destOrd="0" presId="urn:microsoft.com/office/officeart/2005/8/layout/cycle8"/>
    <dgm:cxn modelId="{BEEBE1BB-0515-4F7E-8071-B5F726AB5D0A}" type="presOf" srcId="{D539B18E-F3F4-4408-B4AF-9EE82D694130}" destId="{CF08E47F-A238-4AEC-BFD7-7D1712DBA3A5}" srcOrd="1" destOrd="0" presId="urn:microsoft.com/office/officeart/2005/8/layout/cycle8"/>
    <dgm:cxn modelId="{F9CF2BBD-4D02-49AF-AB67-0383AEEBEF3D}" srcId="{528D7AE0-FE09-49AF-A02A-CC0624B29DBC}" destId="{52DFF4BA-7D5F-4CB6-AAE7-E2B756A2F7A2}" srcOrd="1" destOrd="0" parTransId="{8BBDEFE9-C405-41DB-8CA4-B729DC165158}" sibTransId="{D0EFADD6-F79B-480E-9568-0CAACFF19E62}"/>
    <dgm:cxn modelId="{531C33DA-10A4-4EF0-9908-BECC2EEEF25F}" type="presOf" srcId="{D539B18E-F3F4-4408-B4AF-9EE82D694130}" destId="{11E4D813-FC60-4012-A18D-32F9D99A5426}" srcOrd="0" destOrd="0" presId="urn:microsoft.com/office/officeart/2005/8/layout/cycle8"/>
    <dgm:cxn modelId="{E7489B8B-FCC2-4596-9533-BB456EE0EB3D}" type="presParOf" srcId="{537A8699-655A-4EFD-B1D4-0423D1F7E2F7}" destId="{11E4D813-FC60-4012-A18D-32F9D99A5426}" srcOrd="0" destOrd="0" presId="urn:microsoft.com/office/officeart/2005/8/layout/cycle8"/>
    <dgm:cxn modelId="{4934D269-CA78-492D-84DB-9DD251B42A46}" type="presParOf" srcId="{537A8699-655A-4EFD-B1D4-0423D1F7E2F7}" destId="{02414249-BFC6-4EDA-9D07-0A702F281594}" srcOrd="1" destOrd="0" presId="urn:microsoft.com/office/officeart/2005/8/layout/cycle8"/>
    <dgm:cxn modelId="{3078BE53-A2E1-4F33-9B48-A6D172A755D4}" type="presParOf" srcId="{537A8699-655A-4EFD-B1D4-0423D1F7E2F7}" destId="{A307E952-C954-4471-B91F-CEF54752C3E0}" srcOrd="2" destOrd="0" presId="urn:microsoft.com/office/officeart/2005/8/layout/cycle8"/>
    <dgm:cxn modelId="{8E5B154B-D262-4626-B153-BEF8003F545D}" type="presParOf" srcId="{537A8699-655A-4EFD-B1D4-0423D1F7E2F7}" destId="{CF08E47F-A238-4AEC-BFD7-7D1712DBA3A5}" srcOrd="3" destOrd="0" presId="urn:microsoft.com/office/officeart/2005/8/layout/cycle8"/>
    <dgm:cxn modelId="{7A1B9A45-7835-4A10-B93F-BDBA56DED7CF}" type="presParOf" srcId="{537A8699-655A-4EFD-B1D4-0423D1F7E2F7}" destId="{CD9D0DA2-A900-4BDC-ABE8-562DCBFA1E5B}" srcOrd="4" destOrd="0" presId="urn:microsoft.com/office/officeart/2005/8/layout/cycle8"/>
    <dgm:cxn modelId="{19C8B5D5-2E12-403F-B19C-C9A95D135E85}" type="presParOf" srcId="{537A8699-655A-4EFD-B1D4-0423D1F7E2F7}" destId="{9151E8FD-442F-4A62-8907-5FF32C74E8E5}" srcOrd="5" destOrd="0" presId="urn:microsoft.com/office/officeart/2005/8/layout/cycle8"/>
    <dgm:cxn modelId="{40C0C7F8-9EDE-45EB-BD66-25E17D235C25}" type="presParOf" srcId="{537A8699-655A-4EFD-B1D4-0423D1F7E2F7}" destId="{9F2E065B-190D-4F7C-A86C-15CACED78D6D}" srcOrd="6" destOrd="0" presId="urn:microsoft.com/office/officeart/2005/8/layout/cycle8"/>
    <dgm:cxn modelId="{E4DA6AD8-CCC8-486F-A446-68D17051B90A}" type="presParOf" srcId="{537A8699-655A-4EFD-B1D4-0423D1F7E2F7}" destId="{053B903B-DCD8-47C7-BFC9-10FDEC8C17B8}" srcOrd="7" destOrd="0" presId="urn:microsoft.com/office/officeart/2005/8/layout/cycle8"/>
    <dgm:cxn modelId="{880727EE-D7A7-4BBB-8AF2-83D6A957D79F}" type="presParOf" srcId="{537A8699-655A-4EFD-B1D4-0423D1F7E2F7}" destId="{CA0D5A4D-DE5C-4F7D-BB17-6ECF72FDFC84}" srcOrd="8" destOrd="0" presId="urn:microsoft.com/office/officeart/2005/8/layout/cycle8"/>
    <dgm:cxn modelId="{EEDB2798-A4A3-4101-9EB3-F9E85682517D}" type="presParOf" srcId="{537A8699-655A-4EFD-B1D4-0423D1F7E2F7}" destId="{F1F5E501-3B4E-49DF-AC62-199D70182081}" srcOrd="9" destOrd="0" presId="urn:microsoft.com/office/officeart/2005/8/layout/cycle8"/>
    <dgm:cxn modelId="{F3436309-1195-444F-A4DD-1292ADA5ACD1}" type="presParOf" srcId="{537A8699-655A-4EFD-B1D4-0423D1F7E2F7}" destId="{0B7A9C52-AE34-4C8E-ABBF-9B9A8CBD7E9F}" srcOrd="10" destOrd="0" presId="urn:microsoft.com/office/officeart/2005/8/layout/cycle8"/>
    <dgm:cxn modelId="{1E19D39C-18B3-4E69-B6D5-1DAE421AAFCD}" type="presParOf" srcId="{537A8699-655A-4EFD-B1D4-0423D1F7E2F7}" destId="{A19A3499-C1DB-467F-A4F4-59F4F7331899}" srcOrd="11" destOrd="0" presId="urn:microsoft.com/office/officeart/2005/8/layout/cycle8"/>
    <dgm:cxn modelId="{63718472-1E10-45C9-8D13-487E76550A4A}" type="presParOf" srcId="{537A8699-655A-4EFD-B1D4-0423D1F7E2F7}" destId="{45E8BA2D-1347-49C7-A48A-964B6F4676B0}" srcOrd="12" destOrd="0" presId="urn:microsoft.com/office/officeart/2005/8/layout/cycle8"/>
    <dgm:cxn modelId="{E605958F-7517-475B-8A9D-3178823286B8}" type="presParOf" srcId="{537A8699-655A-4EFD-B1D4-0423D1F7E2F7}" destId="{B13B4D28-E5BF-4FD7-9AF3-0B64CD7733B6}" srcOrd="13" destOrd="0" presId="urn:microsoft.com/office/officeart/2005/8/layout/cycle8"/>
    <dgm:cxn modelId="{E6205D7E-AA9C-48CF-A016-23243B2031BC}" type="presParOf" srcId="{537A8699-655A-4EFD-B1D4-0423D1F7E2F7}" destId="{ABE8A19A-31FB-4851-8C5F-89D10DF4277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035751-4524-4454-A957-485159299EB7}"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GB"/>
        </a:p>
      </dgm:t>
    </dgm:pt>
    <dgm:pt modelId="{4725A0B6-FFE6-4DE6-AF49-D5E0807C82E5}">
      <dgm:prSet phldrT="[Text]" custT="1"/>
      <dgm:spPr/>
      <dgm:t>
        <a:bodyPr/>
        <a:lstStyle/>
        <a:p>
          <a:r>
            <a:rPr lang="en-GB" sz="1200" dirty="0">
              <a:latin typeface="Arial" panose="020B0604020202020204" pitchFamily="34" charset="0"/>
              <a:cs typeface="Arial" panose="020B0604020202020204" pitchFamily="34" charset="0"/>
            </a:rPr>
            <a:t>Members of the Redcar &amp; Cleveland Attendance Alliance (You today)</a:t>
          </a:r>
        </a:p>
      </dgm:t>
    </dgm:pt>
    <dgm:pt modelId="{C1C857F0-1680-4586-BAD6-02F79BFBA95B}" type="parTrans" cxnId="{7CF841C8-D6BE-4943-98EE-B000BD0A82BB}">
      <dgm:prSet/>
      <dgm:spPr/>
      <dgm:t>
        <a:bodyPr/>
        <a:lstStyle/>
        <a:p>
          <a:endParaRPr lang="en-GB" sz="1200">
            <a:latin typeface="Arial" panose="020B0604020202020204" pitchFamily="34" charset="0"/>
            <a:cs typeface="Arial" panose="020B0604020202020204" pitchFamily="34" charset="0"/>
          </a:endParaRPr>
        </a:p>
      </dgm:t>
    </dgm:pt>
    <dgm:pt modelId="{9729C9AE-D7A5-4A56-BFAD-1F7784E96A9B}" type="sibTrans" cxnId="{7CF841C8-D6BE-4943-98EE-B000BD0A82BB}">
      <dgm:prSet/>
      <dgm:spPr/>
      <dgm:t>
        <a:bodyPr/>
        <a:lstStyle/>
        <a:p>
          <a:endParaRPr lang="en-GB" sz="1200">
            <a:latin typeface="Arial" panose="020B0604020202020204" pitchFamily="34" charset="0"/>
            <a:cs typeface="Arial" panose="020B0604020202020204" pitchFamily="34" charset="0"/>
          </a:endParaRPr>
        </a:p>
      </dgm:t>
    </dgm:pt>
    <dgm:pt modelId="{72F4FE2F-DF66-4A13-B41C-4FE13B4BD370}">
      <dgm:prSet phldrT="[Text]" custT="1"/>
      <dgm:spPr/>
      <dgm:t>
        <a:bodyPr/>
        <a:lstStyle/>
        <a:p>
          <a:r>
            <a:rPr lang="en-GB" sz="1200" dirty="0">
              <a:latin typeface="Arial" panose="020B0604020202020204" pitchFamily="34" charset="0"/>
              <a:cs typeface="Arial" panose="020B0604020202020204" pitchFamily="34" charset="0"/>
            </a:rPr>
            <a:t>Strategically themed co-leadership action groups (individual action plans)</a:t>
          </a:r>
        </a:p>
      </dgm:t>
    </dgm:pt>
    <dgm:pt modelId="{7DC1A773-03E6-4AA1-A224-2D3BEA57B549}" type="parTrans" cxnId="{597F6B98-494E-4978-BBD5-177A4711535F}">
      <dgm:prSet/>
      <dgm:spPr/>
      <dgm:t>
        <a:bodyPr/>
        <a:lstStyle/>
        <a:p>
          <a:endParaRPr lang="en-GB" sz="1200">
            <a:latin typeface="Arial" panose="020B0604020202020204" pitchFamily="34" charset="0"/>
            <a:cs typeface="Arial" panose="020B0604020202020204" pitchFamily="34" charset="0"/>
          </a:endParaRPr>
        </a:p>
      </dgm:t>
    </dgm:pt>
    <dgm:pt modelId="{3DF680CB-0ADE-4818-A64E-3B4523E2366C}" type="sibTrans" cxnId="{597F6B98-494E-4978-BBD5-177A4711535F}">
      <dgm:prSet/>
      <dgm:spPr/>
      <dgm:t>
        <a:bodyPr/>
        <a:lstStyle/>
        <a:p>
          <a:endParaRPr lang="en-GB" sz="1200">
            <a:latin typeface="Arial" panose="020B0604020202020204" pitchFamily="34" charset="0"/>
            <a:cs typeface="Arial" panose="020B0604020202020204" pitchFamily="34" charset="0"/>
          </a:endParaRPr>
        </a:p>
      </dgm:t>
    </dgm:pt>
    <dgm:pt modelId="{BBE51B57-0457-4B31-A90A-14743DF7823F}">
      <dgm:prSet phldrT="[Text]" custT="1"/>
      <dgm:spPr/>
      <dgm:t>
        <a:bodyPr/>
        <a:lstStyle/>
        <a:p>
          <a:r>
            <a:rPr lang="en-GB" sz="1200" dirty="0">
              <a:latin typeface="Arial" panose="020B0604020202020204" pitchFamily="34" charset="0"/>
              <a:cs typeface="Arial" panose="020B0604020202020204" pitchFamily="34" charset="0"/>
            </a:rPr>
            <a:t>MAEB Co-Leadership Action Group (ensuring connectivity between individual action plans)</a:t>
          </a:r>
        </a:p>
      </dgm:t>
    </dgm:pt>
    <dgm:pt modelId="{949B2255-47A1-45DE-8F31-37729BC39AF0}" type="parTrans" cxnId="{9925D38F-F35A-410B-A4DD-6ABAFED33E1D}">
      <dgm:prSet/>
      <dgm:spPr/>
      <dgm:t>
        <a:bodyPr/>
        <a:lstStyle/>
        <a:p>
          <a:endParaRPr lang="en-GB" sz="1200">
            <a:latin typeface="Arial" panose="020B0604020202020204" pitchFamily="34" charset="0"/>
            <a:cs typeface="Arial" panose="020B0604020202020204" pitchFamily="34" charset="0"/>
          </a:endParaRPr>
        </a:p>
      </dgm:t>
    </dgm:pt>
    <dgm:pt modelId="{63063976-3470-4F02-A2A0-0FA9EEE719ED}" type="sibTrans" cxnId="{9925D38F-F35A-410B-A4DD-6ABAFED33E1D}">
      <dgm:prSet/>
      <dgm:spPr/>
      <dgm:t>
        <a:bodyPr/>
        <a:lstStyle/>
        <a:p>
          <a:endParaRPr lang="en-GB" sz="1200">
            <a:latin typeface="Arial" panose="020B0604020202020204" pitchFamily="34" charset="0"/>
            <a:cs typeface="Arial" panose="020B0604020202020204" pitchFamily="34" charset="0"/>
          </a:endParaRPr>
        </a:p>
      </dgm:t>
    </dgm:pt>
    <dgm:pt modelId="{8FD31599-EC6C-41D7-A5AF-839A6FFCAD00}">
      <dgm:prSet phldrT="[Text]" custT="1"/>
      <dgm:spPr/>
      <dgm:t>
        <a:bodyPr/>
        <a:lstStyle/>
        <a:p>
          <a:r>
            <a:rPr lang="en-GB" sz="1200" dirty="0">
              <a:latin typeface="Arial" panose="020B0604020202020204" pitchFamily="34" charset="0"/>
              <a:cs typeface="Arial" panose="020B0604020202020204" pitchFamily="34" charset="0"/>
            </a:rPr>
            <a:t>RCBC Leadership</a:t>
          </a:r>
        </a:p>
      </dgm:t>
    </dgm:pt>
    <dgm:pt modelId="{3F1B5F7D-3FB7-4C1A-99C4-2BD80F7CEC0A}" type="parTrans" cxnId="{D7DE5B89-EA7B-44A0-A350-A339A9A7689C}">
      <dgm:prSet/>
      <dgm:spPr/>
      <dgm:t>
        <a:bodyPr/>
        <a:lstStyle/>
        <a:p>
          <a:endParaRPr lang="en-GB" sz="1200">
            <a:latin typeface="Arial" panose="020B0604020202020204" pitchFamily="34" charset="0"/>
            <a:cs typeface="Arial" panose="020B0604020202020204" pitchFamily="34" charset="0"/>
          </a:endParaRPr>
        </a:p>
      </dgm:t>
    </dgm:pt>
    <dgm:pt modelId="{AC38294C-15A6-4756-9038-3F68C3C52358}" type="sibTrans" cxnId="{D7DE5B89-EA7B-44A0-A350-A339A9A7689C}">
      <dgm:prSet/>
      <dgm:spPr/>
      <dgm:t>
        <a:bodyPr/>
        <a:lstStyle/>
        <a:p>
          <a:endParaRPr lang="en-GB" sz="1200">
            <a:latin typeface="Arial" panose="020B0604020202020204" pitchFamily="34" charset="0"/>
            <a:cs typeface="Arial" panose="020B0604020202020204" pitchFamily="34" charset="0"/>
          </a:endParaRPr>
        </a:p>
      </dgm:t>
    </dgm:pt>
    <dgm:pt modelId="{0E391FB4-42FF-45CA-BF2C-BC81E6C54B51}" type="pres">
      <dgm:prSet presAssocID="{4F035751-4524-4454-A957-485159299EB7}" presName="Name0" presStyleCnt="0">
        <dgm:presLayoutVars>
          <dgm:chMax val="7"/>
          <dgm:resizeHandles val="exact"/>
        </dgm:presLayoutVars>
      </dgm:prSet>
      <dgm:spPr/>
    </dgm:pt>
    <dgm:pt modelId="{BA78AA94-D489-40CB-B90B-530909C12316}" type="pres">
      <dgm:prSet presAssocID="{4F035751-4524-4454-A957-485159299EB7}" presName="comp1" presStyleCnt="0"/>
      <dgm:spPr/>
    </dgm:pt>
    <dgm:pt modelId="{14056C66-1A7E-4731-9015-517692294100}" type="pres">
      <dgm:prSet presAssocID="{4F035751-4524-4454-A957-485159299EB7}" presName="circle1" presStyleLbl="node1" presStyleIdx="0" presStyleCnt="4"/>
      <dgm:spPr/>
    </dgm:pt>
    <dgm:pt modelId="{F4FADC2E-CA73-4046-B343-0066797D3B33}" type="pres">
      <dgm:prSet presAssocID="{4F035751-4524-4454-A957-485159299EB7}" presName="c1text" presStyleLbl="node1" presStyleIdx="0" presStyleCnt="4">
        <dgm:presLayoutVars>
          <dgm:bulletEnabled val="1"/>
        </dgm:presLayoutVars>
      </dgm:prSet>
      <dgm:spPr/>
    </dgm:pt>
    <dgm:pt modelId="{39A1664E-D427-42B5-833E-BB36C1B1C796}" type="pres">
      <dgm:prSet presAssocID="{4F035751-4524-4454-A957-485159299EB7}" presName="comp2" presStyleCnt="0"/>
      <dgm:spPr/>
    </dgm:pt>
    <dgm:pt modelId="{18B40389-70DA-4699-8A6E-757BDC5B71F1}" type="pres">
      <dgm:prSet presAssocID="{4F035751-4524-4454-A957-485159299EB7}" presName="circle2" presStyleLbl="node1" presStyleIdx="1" presStyleCnt="4"/>
      <dgm:spPr/>
    </dgm:pt>
    <dgm:pt modelId="{F073DE51-962C-4F16-A9F2-F36950703325}" type="pres">
      <dgm:prSet presAssocID="{4F035751-4524-4454-A957-485159299EB7}" presName="c2text" presStyleLbl="node1" presStyleIdx="1" presStyleCnt="4">
        <dgm:presLayoutVars>
          <dgm:bulletEnabled val="1"/>
        </dgm:presLayoutVars>
      </dgm:prSet>
      <dgm:spPr/>
    </dgm:pt>
    <dgm:pt modelId="{CA411CBD-9882-4F55-BB9C-6DB02631771A}" type="pres">
      <dgm:prSet presAssocID="{4F035751-4524-4454-A957-485159299EB7}" presName="comp3" presStyleCnt="0"/>
      <dgm:spPr/>
    </dgm:pt>
    <dgm:pt modelId="{8F32CA88-A6C2-4ADC-9C3B-8A824C54FC01}" type="pres">
      <dgm:prSet presAssocID="{4F035751-4524-4454-A957-485159299EB7}" presName="circle3" presStyleLbl="node1" presStyleIdx="2" presStyleCnt="4"/>
      <dgm:spPr/>
    </dgm:pt>
    <dgm:pt modelId="{F19E364C-5186-439A-9929-330F97720B82}" type="pres">
      <dgm:prSet presAssocID="{4F035751-4524-4454-A957-485159299EB7}" presName="c3text" presStyleLbl="node1" presStyleIdx="2" presStyleCnt="4">
        <dgm:presLayoutVars>
          <dgm:bulletEnabled val="1"/>
        </dgm:presLayoutVars>
      </dgm:prSet>
      <dgm:spPr/>
    </dgm:pt>
    <dgm:pt modelId="{CEA72814-D9EA-4049-BF58-0931CD6283FE}" type="pres">
      <dgm:prSet presAssocID="{4F035751-4524-4454-A957-485159299EB7}" presName="comp4" presStyleCnt="0"/>
      <dgm:spPr/>
    </dgm:pt>
    <dgm:pt modelId="{A34E35A6-DC66-4460-B5AE-829EE7F661CC}" type="pres">
      <dgm:prSet presAssocID="{4F035751-4524-4454-A957-485159299EB7}" presName="circle4" presStyleLbl="node1" presStyleIdx="3" presStyleCnt="4"/>
      <dgm:spPr/>
    </dgm:pt>
    <dgm:pt modelId="{EA119FC5-26C9-492B-BE63-14A0CD1C232F}" type="pres">
      <dgm:prSet presAssocID="{4F035751-4524-4454-A957-485159299EB7}" presName="c4text" presStyleLbl="node1" presStyleIdx="3" presStyleCnt="4">
        <dgm:presLayoutVars>
          <dgm:bulletEnabled val="1"/>
        </dgm:presLayoutVars>
      </dgm:prSet>
      <dgm:spPr/>
    </dgm:pt>
  </dgm:ptLst>
  <dgm:cxnLst>
    <dgm:cxn modelId="{0E43FB4D-6CCE-4427-BE70-A7BB71FD32E6}" type="presOf" srcId="{72F4FE2F-DF66-4A13-B41C-4FE13B4BD370}" destId="{18B40389-70DA-4699-8A6E-757BDC5B71F1}" srcOrd="0" destOrd="0" presId="urn:microsoft.com/office/officeart/2005/8/layout/venn2"/>
    <dgm:cxn modelId="{A7B58E52-6F7B-47C9-BFE0-5123ED3D7FF7}" type="presOf" srcId="{4725A0B6-FFE6-4DE6-AF49-D5E0807C82E5}" destId="{F4FADC2E-CA73-4046-B343-0066797D3B33}" srcOrd="1" destOrd="0" presId="urn:microsoft.com/office/officeart/2005/8/layout/venn2"/>
    <dgm:cxn modelId="{829C8C77-5DBF-4109-B82A-D88C1CA28F83}" type="presOf" srcId="{8FD31599-EC6C-41D7-A5AF-839A6FFCAD00}" destId="{EA119FC5-26C9-492B-BE63-14A0CD1C232F}" srcOrd="1" destOrd="0" presId="urn:microsoft.com/office/officeart/2005/8/layout/venn2"/>
    <dgm:cxn modelId="{10D7C759-48D9-44E5-BB98-24648641AADE}" type="presOf" srcId="{8FD31599-EC6C-41D7-A5AF-839A6FFCAD00}" destId="{A34E35A6-DC66-4460-B5AE-829EE7F661CC}" srcOrd="0" destOrd="0" presId="urn:microsoft.com/office/officeart/2005/8/layout/venn2"/>
    <dgm:cxn modelId="{D7DE5B89-EA7B-44A0-A350-A339A9A7689C}" srcId="{4F035751-4524-4454-A957-485159299EB7}" destId="{8FD31599-EC6C-41D7-A5AF-839A6FFCAD00}" srcOrd="3" destOrd="0" parTransId="{3F1B5F7D-3FB7-4C1A-99C4-2BD80F7CEC0A}" sibTransId="{AC38294C-15A6-4756-9038-3F68C3C52358}"/>
    <dgm:cxn modelId="{0B19388E-FF7D-4CCB-A3C2-F770CDA0B7BD}" type="presOf" srcId="{4725A0B6-FFE6-4DE6-AF49-D5E0807C82E5}" destId="{14056C66-1A7E-4731-9015-517692294100}" srcOrd="0" destOrd="0" presId="urn:microsoft.com/office/officeart/2005/8/layout/venn2"/>
    <dgm:cxn modelId="{9925D38F-F35A-410B-A4DD-6ABAFED33E1D}" srcId="{4F035751-4524-4454-A957-485159299EB7}" destId="{BBE51B57-0457-4B31-A90A-14743DF7823F}" srcOrd="2" destOrd="0" parTransId="{949B2255-47A1-45DE-8F31-37729BC39AF0}" sibTransId="{63063976-3470-4F02-A2A0-0FA9EEE719ED}"/>
    <dgm:cxn modelId="{597F6B98-494E-4978-BBD5-177A4711535F}" srcId="{4F035751-4524-4454-A957-485159299EB7}" destId="{72F4FE2F-DF66-4A13-B41C-4FE13B4BD370}" srcOrd="1" destOrd="0" parTransId="{7DC1A773-03E6-4AA1-A224-2D3BEA57B549}" sibTransId="{3DF680CB-0ADE-4818-A64E-3B4523E2366C}"/>
    <dgm:cxn modelId="{7CF841C8-D6BE-4943-98EE-B000BD0A82BB}" srcId="{4F035751-4524-4454-A957-485159299EB7}" destId="{4725A0B6-FFE6-4DE6-AF49-D5E0807C82E5}" srcOrd="0" destOrd="0" parTransId="{C1C857F0-1680-4586-BAD6-02F79BFBA95B}" sibTransId="{9729C9AE-D7A5-4A56-BFAD-1F7784E96A9B}"/>
    <dgm:cxn modelId="{98FB80D6-53CD-4276-9379-3EFD9043529A}" type="presOf" srcId="{BBE51B57-0457-4B31-A90A-14743DF7823F}" destId="{F19E364C-5186-439A-9929-330F97720B82}" srcOrd="1" destOrd="0" presId="urn:microsoft.com/office/officeart/2005/8/layout/venn2"/>
    <dgm:cxn modelId="{CC949DD8-A6A2-4C9D-A3A1-A1F15ED3A5E0}" type="presOf" srcId="{4F035751-4524-4454-A957-485159299EB7}" destId="{0E391FB4-42FF-45CA-BF2C-BC81E6C54B51}" srcOrd="0" destOrd="0" presId="urn:microsoft.com/office/officeart/2005/8/layout/venn2"/>
    <dgm:cxn modelId="{ABAEADDC-853E-45E7-9603-D31B82AF1588}" type="presOf" srcId="{BBE51B57-0457-4B31-A90A-14743DF7823F}" destId="{8F32CA88-A6C2-4ADC-9C3B-8A824C54FC01}" srcOrd="0" destOrd="0" presId="urn:microsoft.com/office/officeart/2005/8/layout/venn2"/>
    <dgm:cxn modelId="{0BF17EDE-EF0E-4A5B-8235-0654E16A9820}" type="presOf" srcId="{72F4FE2F-DF66-4A13-B41C-4FE13B4BD370}" destId="{F073DE51-962C-4F16-A9F2-F36950703325}" srcOrd="1" destOrd="0" presId="urn:microsoft.com/office/officeart/2005/8/layout/venn2"/>
    <dgm:cxn modelId="{7ED1B404-9D87-461C-9EB1-FF62CAB1E883}" type="presParOf" srcId="{0E391FB4-42FF-45CA-BF2C-BC81E6C54B51}" destId="{BA78AA94-D489-40CB-B90B-530909C12316}" srcOrd="0" destOrd="0" presId="urn:microsoft.com/office/officeart/2005/8/layout/venn2"/>
    <dgm:cxn modelId="{EC1C6502-CAE9-4232-9D97-47051669F0B6}" type="presParOf" srcId="{BA78AA94-D489-40CB-B90B-530909C12316}" destId="{14056C66-1A7E-4731-9015-517692294100}" srcOrd="0" destOrd="0" presId="urn:microsoft.com/office/officeart/2005/8/layout/venn2"/>
    <dgm:cxn modelId="{D2CBDE6F-3684-4624-9C01-3142800E62F0}" type="presParOf" srcId="{BA78AA94-D489-40CB-B90B-530909C12316}" destId="{F4FADC2E-CA73-4046-B343-0066797D3B33}" srcOrd="1" destOrd="0" presId="urn:microsoft.com/office/officeart/2005/8/layout/venn2"/>
    <dgm:cxn modelId="{5B7B68BA-5E24-4B0C-83D4-7EF0ADA92331}" type="presParOf" srcId="{0E391FB4-42FF-45CA-BF2C-BC81E6C54B51}" destId="{39A1664E-D427-42B5-833E-BB36C1B1C796}" srcOrd="1" destOrd="0" presId="urn:microsoft.com/office/officeart/2005/8/layout/venn2"/>
    <dgm:cxn modelId="{4A4B86A5-091E-4D5A-ACD8-C33355B1543B}" type="presParOf" srcId="{39A1664E-D427-42B5-833E-BB36C1B1C796}" destId="{18B40389-70DA-4699-8A6E-757BDC5B71F1}" srcOrd="0" destOrd="0" presId="urn:microsoft.com/office/officeart/2005/8/layout/venn2"/>
    <dgm:cxn modelId="{D8DD5313-F54B-4F80-B820-E2A3A035D5E3}" type="presParOf" srcId="{39A1664E-D427-42B5-833E-BB36C1B1C796}" destId="{F073DE51-962C-4F16-A9F2-F36950703325}" srcOrd="1" destOrd="0" presId="urn:microsoft.com/office/officeart/2005/8/layout/venn2"/>
    <dgm:cxn modelId="{21D4B5D2-5E22-465B-B212-60839CFE673A}" type="presParOf" srcId="{0E391FB4-42FF-45CA-BF2C-BC81E6C54B51}" destId="{CA411CBD-9882-4F55-BB9C-6DB02631771A}" srcOrd="2" destOrd="0" presId="urn:microsoft.com/office/officeart/2005/8/layout/venn2"/>
    <dgm:cxn modelId="{FB7AD307-190D-4ECB-9600-044986583F4D}" type="presParOf" srcId="{CA411CBD-9882-4F55-BB9C-6DB02631771A}" destId="{8F32CA88-A6C2-4ADC-9C3B-8A824C54FC01}" srcOrd="0" destOrd="0" presId="urn:microsoft.com/office/officeart/2005/8/layout/venn2"/>
    <dgm:cxn modelId="{8EC70CF4-7C1E-4DCC-8046-13F23583DBB8}" type="presParOf" srcId="{CA411CBD-9882-4F55-BB9C-6DB02631771A}" destId="{F19E364C-5186-439A-9929-330F97720B82}" srcOrd="1" destOrd="0" presId="urn:microsoft.com/office/officeart/2005/8/layout/venn2"/>
    <dgm:cxn modelId="{54EB8DD0-47E5-4132-8593-7B4A84A8D58A}" type="presParOf" srcId="{0E391FB4-42FF-45CA-BF2C-BC81E6C54B51}" destId="{CEA72814-D9EA-4049-BF58-0931CD6283FE}" srcOrd="3" destOrd="0" presId="urn:microsoft.com/office/officeart/2005/8/layout/venn2"/>
    <dgm:cxn modelId="{325E09B5-0698-4EFF-8FB6-5EDE2668BF3F}" type="presParOf" srcId="{CEA72814-D9EA-4049-BF58-0931CD6283FE}" destId="{A34E35A6-DC66-4460-B5AE-829EE7F661CC}" srcOrd="0" destOrd="0" presId="urn:microsoft.com/office/officeart/2005/8/layout/venn2"/>
    <dgm:cxn modelId="{8B77CAA9-7F19-4FC6-8454-862E9280913C}" type="presParOf" srcId="{CEA72814-D9EA-4049-BF58-0931CD6283FE}" destId="{EA119FC5-26C9-492B-BE63-14A0CD1C232F}"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4BC18-D150-47E7-85E0-10AFDF0EA576}">
      <dsp:nvSpPr>
        <dsp:cNvPr id="0" name=""/>
        <dsp:cNvSpPr/>
      </dsp:nvSpPr>
      <dsp:spPr>
        <a:xfrm>
          <a:off x="3986782" y="993189"/>
          <a:ext cx="2519573" cy="2519573"/>
        </a:xfrm>
        <a:prstGeom prst="ellipse">
          <a:avLst/>
        </a:prstGeom>
        <a:solidFill>
          <a:schemeClr val="accent5">
            <a:lumMod val="5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Children, Young People and Families </a:t>
          </a:r>
        </a:p>
      </dsp:txBody>
      <dsp:txXfrm>
        <a:off x="4355765" y="1362172"/>
        <a:ext cx="1781607" cy="1781607"/>
      </dsp:txXfrm>
    </dsp:sp>
    <dsp:sp modelId="{86DB23EE-7E9E-4118-8F68-59BE588CE76A}">
      <dsp:nvSpPr>
        <dsp:cNvPr id="0" name=""/>
        <dsp:cNvSpPr/>
      </dsp:nvSpPr>
      <dsp:spPr>
        <a:xfrm>
          <a:off x="4034182" y="-368985"/>
          <a:ext cx="2450247" cy="1962281"/>
        </a:xfrm>
        <a:prstGeom prst="ellipse">
          <a:avLst/>
        </a:prstGeom>
        <a:solidFill>
          <a:srgbClr val="00B050">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SEND </a:t>
          </a:r>
        </a:p>
      </dsp:txBody>
      <dsp:txXfrm>
        <a:off x="4393012" y="-81616"/>
        <a:ext cx="1732587" cy="1387543"/>
      </dsp:txXfrm>
    </dsp:sp>
    <dsp:sp modelId="{BD5D554A-ADF1-459B-BE6A-F59468B3F0F0}">
      <dsp:nvSpPr>
        <dsp:cNvPr id="0" name=""/>
        <dsp:cNvSpPr/>
      </dsp:nvSpPr>
      <dsp:spPr>
        <a:xfrm>
          <a:off x="6219401" y="1262835"/>
          <a:ext cx="2227933" cy="1964549"/>
        </a:xfrm>
        <a:prstGeom prst="ellipse">
          <a:avLst/>
        </a:prstGeom>
        <a:solidFill>
          <a:srgbClr val="FFC000">
            <a:alpha val="50000"/>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Poverty </a:t>
          </a:r>
        </a:p>
      </dsp:txBody>
      <dsp:txXfrm>
        <a:off x="6545674" y="1550537"/>
        <a:ext cx="1575387" cy="1389145"/>
      </dsp:txXfrm>
    </dsp:sp>
    <dsp:sp modelId="{EBDB9E9B-4E3C-45F4-AC9D-3C3BEE56F6F4}">
      <dsp:nvSpPr>
        <dsp:cNvPr id="0" name=""/>
        <dsp:cNvSpPr/>
      </dsp:nvSpPr>
      <dsp:spPr>
        <a:xfrm>
          <a:off x="4140894" y="2850822"/>
          <a:ext cx="2453258" cy="2035034"/>
        </a:xfrm>
        <a:prstGeom prst="ellipse">
          <a:avLst/>
        </a:prstGeom>
        <a:solidFill>
          <a:schemeClr val="accent1">
            <a:lumMod val="60000"/>
            <a:lumOff val="4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Mental Health </a:t>
          </a:r>
        </a:p>
      </dsp:txBody>
      <dsp:txXfrm>
        <a:off x="4500165" y="3148846"/>
        <a:ext cx="1734716" cy="1438986"/>
      </dsp:txXfrm>
    </dsp:sp>
    <dsp:sp modelId="{BAC30D3E-FFC3-408B-9FCA-E29AE90985FD}">
      <dsp:nvSpPr>
        <dsp:cNvPr id="0" name=""/>
        <dsp:cNvSpPr/>
      </dsp:nvSpPr>
      <dsp:spPr>
        <a:xfrm>
          <a:off x="2124923" y="1276941"/>
          <a:ext cx="2183009" cy="1936380"/>
        </a:xfrm>
        <a:prstGeom prst="ellipse">
          <a:avLst/>
        </a:prstGeom>
        <a:solidFill>
          <a:schemeClr val="accent5">
            <a:lumMod val="60000"/>
            <a:lumOff val="4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Safeguarding </a:t>
          </a:r>
        </a:p>
      </dsp:txBody>
      <dsp:txXfrm>
        <a:off x="2444617" y="1560517"/>
        <a:ext cx="1543621" cy="1369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49914-54E4-44E9-89D4-8BB1C29FF856}">
      <dsp:nvSpPr>
        <dsp:cNvPr id="0" name=""/>
        <dsp:cNvSpPr/>
      </dsp:nvSpPr>
      <dsp:spPr>
        <a:xfrm>
          <a:off x="1698484" y="1403741"/>
          <a:ext cx="1784216" cy="1543419"/>
        </a:xfrm>
        <a:prstGeom prst="hexagon">
          <a:avLst>
            <a:gd name="adj" fmla="val 28570"/>
            <a:gd name="vf" fmla="val 11547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Cross-cutting themes: </a:t>
          </a:r>
        </a:p>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Relational practice</a:t>
          </a:r>
        </a:p>
      </dsp:txBody>
      <dsp:txXfrm>
        <a:off x="1994154" y="1659507"/>
        <a:ext cx="1192876" cy="1031887"/>
      </dsp:txXfrm>
    </dsp:sp>
    <dsp:sp modelId="{78BF9B32-C9EE-4B43-9A88-01D647659A38}">
      <dsp:nvSpPr>
        <dsp:cNvPr id="0" name=""/>
        <dsp:cNvSpPr/>
      </dsp:nvSpPr>
      <dsp:spPr>
        <a:xfrm>
          <a:off x="2815746" y="665319"/>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8121F-C359-4899-8F8E-263B71229BF9}">
      <dsp:nvSpPr>
        <dsp:cNvPr id="0" name=""/>
        <dsp:cNvSpPr/>
      </dsp:nvSpPr>
      <dsp:spPr>
        <a:xfrm>
          <a:off x="1862836" y="0"/>
          <a:ext cx="1462152" cy="1264933"/>
        </a:xfrm>
        <a:prstGeom prst="hexagon">
          <a:avLst>
            <a:gd name="adj" fmla="val 28570"/>
            <a:gd name="vf" fmla="val 115470"/>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Lived experience, parent/carer engagement and communications </a:t>
          </a:r>
        </a:p>
      </dsp:txBody>
      <dsp:txXfrm>
        <a:off x="2105146" y="209626"/>
        <a:ext cx="977532" cy="845681"/>
      </dsp:txXfrm>
    </dsp:sp>
    <dsp:sp modelId="{EE1891A6-00D2-4189-9585-3B2BF100E9E7}">
      <dsp:nvSpPr>
        <dsp:cNvPr id="0" name=""/>
        <dsp:cNvSpPr/>
      </dsp:nvSpPr>
      <dsp:spPr>
        <a:xfrm>
          <a:off x="3601399" y="1749673"/>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6FE0B-2052-4094-BF62-269E4C10C43A}">
      <dsp:nvSpPr>
        <dsp:cNvPr id="0" name=""/>
        <dsp:cNvSpPr/>
      </dsp:nvSpPr>
      <dsp:spPr>
        <a:xfrm>
          <a:off x="3203800" y="778019"/>
          <a:ext cx="1462152" cy="1264933"/>
        </a:xfrm>
        <a:prstGeom prst="hexagon">
          <a:avLst>
            <a:gd name="adj" fmla="val 28570"/>
            <a:gd name="vf" fmla="val 11547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Mentoring, peer support and coaching solutions </a:t>
          </a:r>
        </a:p>
      </dsp:txBody>
      <dsp:txXfrm>
        <a:off x="3446110" y="987645"/>
        <a:ext cx="977532" cy="845681"/>
      </dsp:txXfrm>
    </dsp:sp>
    <dsp:sp modelId="{B56E89E9-9C4A-4124-AFD6-68E6A216A968}">
      <dsp:nvSpPr>
        <dsp:cNvPr id="0" name=""/>
        <dsp:cNvSpPr/>
      </dsp:nvSpPr>
      <dsp:spPr>
        <a:xfrm>
          <a:off x="3055634" y="2973704"/>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75009-32AF-497D-A1D1-D73F728080EC}">
      <dsp:nvSpPr>
        <dsp:cNvPr id="0" name=""/>
        <dsp:cNvSpPr/>
      </dsp:nvSpPr>
      <dsp:spPr>
        <a:xfrm>
          <a:off x="3203800" y="2307514"/>
          <a:ext cx="1462152" cy="1264933"/>
        </a:xfrm>
        <a:prstGeom prst="hexagon">
          <a:avLst>
            <a:gd name="adj" fmla="val 28570"/>
            <a:gd name="vf" fmla="val 11547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Targeted support and caseload management solutions</a:t>
          </a:r>
        </a:p>
      </dsp:txBody>
      <dsp:txXfrm>
        <a:off x="3446110" y="2517140"/>
        <a:ext cx="977532" cy="845681"/>
      </dsp:txXfrm>
    </dsp:sp>
    <dsp:sp modelId="{DD9EFA3B-5510-4C9C-A260-75F4E8983D66}">
      <dsp:nvSpPr>
        <dsp:cNvPr id="0" name=""/>
        <dsp:cNvSpPr/>
      </dsp:nvSpPr>
      <dsp:spPr>
        <a:xfrm>
          <a:off x="1701804" y="3100763"/>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D8149-B23E-45BE-B3FD-301CEE628C1E}">
      <dsp:nvSpPr>
        <dsp:cNvPr id="0" name=""/>
        <dsp:cNvSpPr/>
      </dsp:nvSpPr>
      <dsp:spPr>
        <a:xfrm>
          <a:off x="1862836" y="3086404"/>
          <a:ext cx="1462152" cy="1264933"/>
        </a:xfrm>
        <a:prstGeom prst="hexagon">
          <a:avLst>
            <a:gd name="adj" fmla="val 28570"/>
            <a:gd name="vf" fmla="val 115470"/>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Health and attendance </a:t>
          </a:r>
        </a:p>
      </dsp:txBody>
      <dsp:txXfrm>
        <a:off x="2105146" y="3296030"/>
        <a:ext cx="977532" cy="845681"/>
      </dsp:txXfrm>
    </dsp:sp>
    <dsp:sp modelId="{E3E4B11F-F79A-493A-AFAD-B98DCC7ECB60}">
      <dsp:nvSpPr>
        <dsp:cNvPr id="0" name=""/>
        <dsp:cNvSpPr/>
      </dsp:nvSpPr>
      <dsp:spPr>
        <a:xfrm>
          <a:off x="903285" y="2016845"/>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C46AF-3C02-4B82-8665-747686AD3CF6}">
      <dsp:nvSpPr>
        <dsp:cNvPr id="0" name=""/>
        <dsp:cNvSpPr/>
      </dsp:nvSpPr>
      <dsp:spPr>
        <a:xfrm>
          <a:off x="515646" y="2308384"/>
          <a:ext cx="1462152" cy="1264933"/>
        </a:xfrm>
        <a:prstGeom prst="hexagon">
          <a:avLst>
            <a:gd name="adj" fmla="val 28570"/>
            <a:gd name="vf" fmla="val 115470"/>
          </a:avLst>
        </a:prstGeom>
        <a:solidFill>
          <a:schemeClr val="tx2">
            <a:lumMod val="75000"/>
            <a:lumOff val="2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Place-based approaches</a:t>
          </a:r>
        </a:p>
      </dsp:txBody>
      <dsp:txXfrm>
        <a:off x="757956" y="2518010"/>
        <a:ext cx="977532" cy="845681"/>
      </dsp:txXfrm>
    </dsp:sp>
    <dsp:sp modelId="{578C8DB0-74C2-4833-BD9A-A15BD26A0667}">
      <dsp:nvSpPr>
        <dsp:cNvPr id="0" name=""/>
        <dsp:cNvSpPr/>
      </dsp:nvSpPr>
      <dsp:spPr>
        <a:xfrm>
          <a:off x="515646" y="776278"/>
          <a:ext cx="1462152" cy="1264933"/>
        </a:xfrm>
        <a:prstGeom prst="hexagon">
          <a:avLst>
            <a:gd name="adj" fmla="val 28570"/>
            <a:gd name="vf" fmla="val 115470"/>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Creativity, cultural and joyful interventions</a:t>
          </a:r>
        </a:p>
      </dsp:txBody>
      <dsp:txXfrm>
        <a:off x="757956" y="985904"/>
        <a:ext cx="977532" cy="845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4D813-FC60-4012-A18D-32F9D99A5426}">
      <dsp:nvSpPr>
        <dsp:cNvPr id="0" name=""/>
        <dsp:cNvSpPr/>
      </dsp:nvSpPr>
      <dsp:spPr>
        <a:xfrm>
          <a:off x="518998" y="429734"/>
          <a:ext cx="4480560" cy="4480560"/>
        </a:xfrm>
        <a:prstGeom prst="pie">
          <a:avLst>
            <a:gd name="adj1" fmla="val 16200000"/>
            <a:gd name="adj2" fmla="val 18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Education</a:t>
          </a:r>
        </a:p>
      </dsp:txBody>
      <dsp:txXfrm>
        <a:off x="2880359" y="1379186"/>
        <a:ext cx="1600200" cy="1333500"/>
      </dsp:txXfrm>
    </dsp:sp>
    <dsp:sp modelId="{CD9D0DA2-A900-4BDC-ABE8-562DCBFA1E5B}">
      <dsp:nvSpPr>
        <dsp:cNvPr id="0" name=""/>
        <dsp:cNvSpPr/>
      </dsp:nvSpPr>
      <dsp:spPr>
        <a:xfrm>
          <a:off x="426719" y="589754"/>
          <a:ext cx="4480560" cy="4480560"/>
        </a:xfrm>
        <a:prstGeom prst="pie">
          <a:avLst>
            <a:gd name="adj1" fmla="val 1800000"/>
            <a:gd name="adj2" fmla="val 900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Statutory services</a:t>
          </a:r>
        </a:p>
      </dsp:txBody>
      <dsp:txXfrm>
        <a:off x="1493519" y="3496784"/>
        <a:ext cx="2400300" cy="1173480"/>
      </dsp:txXfrm>
    </dsp:sp>
    <dsp:sp modelId="{CA0D5A4D-DE5C-4F7D-BB17-6ECF72FDFC84}">
      <dsp:nvSpPr>
        <dsp:cNvPr id="0" name=""/>
        <dsp:cNvSpPr/>
      </dsp:nvSpPr>
      <dsp:spPr>
        <a:xfrm>
          <a:off x="334441" y="429734"/>
          <a:ext cx="4480560" cy="4480560"/>
        </a:xfrm>
        <a:prstGeom prst="pie">
          <a:avLst>
            <a:gd name="adj1" fmla="val 9000000"/>
            <a:gd name="adj2" fmla="val 1620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Voluntary &amp; community sector</a:t>
          </a:r>
        </a:p>
      </dsp:txBody>
      <dsp:txXfrm>
        <a:off x="853439" y="1379186"/>
        <a:ext cx="1600200" cy="1333500"/>
      </dsp:txXfrm>
    </dsp:sp>
    <dsp:sp modelId="{45E8BA2D-1347-49C7-A48A-964B6F4676B0}">
      <dsp:nvSpPr>
        <dsp:cNvPr id="0" name=""/>
        <dsp:cNvSpPr/>
      </dsp:nvSpPr>
      <dsp:spPr>
        <a:xfrm>
          <a:off x="242000" y="152366"/>
          <a:ext cx="5035296" cy="5035296"/>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3B4D28-E5BF-4FD7-9AF3-0B64CD7733B6}">
      <dsp:nvSpPr>
        <dsp:cNvPr id="0" name=""/>
        <dsp:cNvSpPr/>
      </dsp:nvSpPr>
      <dsp:spPr>
        <a:xfrm>
          <a:off x="149351" y="312103"/>
          <a:ext cx="5035296" cy="5035296"/>
        </a:xfrm>
        <a:prstGeom prst="circularArrow">
          <a:avLst>
            <a:gd name="adj1" fmla="val 5085"/>
            <a:gd name="adj2" fmla="val 327528"/>
            <a:gd name="adj3" fmla="val 8671970"/>
            <a:gd name="adj4" fmla="val 1800502"/>
            <a:gd name="adj5" fmla="val 5932"/>
          </a:avLst>
        </a:prstGeom>
        <a:solidFill>
          <a:schemeClr val="accent5">
            <a:hueOff val="-6076075"/>
            <a:satOff val="-413"/>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E8A19A-31FB-4851-8C5F-89D10DF42773}">
      <dsp:nvSpPr>
        <dsp:cNvPr id="0" name=""/>
        <dsp:cNvSpPr/>
      </dsp:nvSpPr>
      <dsp:spPr>
        <a:xfrm>
          <a:off x="56703" y="152366"/>
          <a:ext cx="5035296" cy="5035296"/>
        </a:xfrm>
        <a:prstGeom prst="circularArrow">
          <a:avLst>
            <a:gd name="adj1" fmla="val 5085"/>
            <a:gd name="adj2" fmla="val 327528"/>
            <a:gd name="adj3" fmla="val 15873039"/>
            <a:gd name="adj4" fmla="val 9000000"/>
            <a:gd name="adj5" fmla="val 5932"/>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6C66-1A7E-4731-9015-517692294100}">
      <dsp:nvSpPr>
        <dsp:cNvPr id="0" name=""/>
        <dsp:cNvSpPr/>
      </dsp:nvSpPr>
      <dsp:spPr>
        <a:xfrm>
          <a:off x="31276" y="0"/>
          <a:ext cx="5595581" cy="5595581"/>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Members of the Redcar &amp; Cleveland Attendance Alliance (You today)</a:t>
          </a:r>
        </a:p>
      </dsp:txBody>
      <dsp:txXfrm>
        <a:off x="2046805" y="279779"/>
        <a:ext cx="1564524" cy="839337"/>
      </dsp:txXfrm>
    </dsp:sp>
    <dsp:sp modelId="{18B40389-70DA-4699-8A6E-757BDC5B71F1}">
      <dsp:nvSpPr>
        <dsp:cNvPr id="0" name=""/>
        <dsp:cNvSpPr/>
      </dsp:nvSpPr>
      <dsp:spPr>
        <a:xfrm>
          <a:off x="590834" y="1119116"/>
          <a:ext cx="4476465" cy="4476465"/>
        </a:xfrm>
        <a:prstGeom prst="ellipse">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Strategically themed co-leadership action groups (individual action plans)</a:t>
          </a:r>
        </a:p>
      </dsp:txBody>
      <dsp:txXfrm>
        <a:off x="2046805" y="1387704"/>
        <a:ext cx="1564524" cy="805763"/>
      </dsp:txXfrm>
    </dsp:sp>
    <dsp:sp modelId="{8F32CA88-A6C2-4ADC-9C3B-8A824C54FC01}">
      <dsp:nvSpPr>
        <dsp:cNvPr id="0" name=""/>
        <dsp:cNvSpPr/>
      </dsp:nvSpPr>
      <dsp:spPr>
        <a:xfrm>
          <a:off x="1150392" y="2238232"/>
          <a:ext cx="3357349" cy="3357349"/>
        </a:xfrm>
        <a:prstGeom prst="ellipse">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MAEB Co-Leadership Action Group (ensuring connectivity between individual action plans)</a:t>
          </a:r>
        </a:p>
      </dsp:txBody>
      <dsp:txXfrm>
        <a:off x="2046805" y="2490033"/>
        <a:ext cx="1564524" cy="755403"/>
      </dsp:txXfrm>
    </dsp:sp>
    <dsp:sp modelId="{A34E35A6-DC66-4460-B5AE-829EE7F661CC}">
      <dsp:nvSpPr>
        <dsp:cNvPr id="0" name=""/>
        <dsp:cNvSpPr/>
      </dsp:nvSpPr>
      <dsp:spPr>
        <a:xfrm>
          <a:off x="1709951" y="3357349"/>
          <a:ext cx="2238232" cy="2238232"/>
        </a:xfrm>
        <a:prstGeom prst="ellipse">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RCBC Leadership</a:t>
          </a:r>
        </a:p>
      </dsp:txBody>
      <dsp:txXfrm>
        <a:off x="2037732" y="3916907"/>
        <a:ext cx="1582669" cy="111911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12237-2F1C-4E9F-91E9-6F9E35ED0A72}" type="datetimeFigureOut">
              <a:rPr lang="en-GB" smtClean="0"/>
              <a:t>08/12/2025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5D5D0-4589-4BE9-B66D-BA181A78BACB}" type="slidenum">
              <a:rPr lang="en-GB" smtClean="0"/>
              <a:t>‹#›</a:t>
            </a:fld>
            <a:endParaRPr lang="en-GB"/>
          </a:p>
        </p:txBody>
      </p:sp>
    </p:spTree>
    <p:extLst>
      <p:ext uri="{BB962C8B-B14F-4D97-AF65-F5344CB8AC3E}">
        <p14:creationId xmlns:p14="http://schemas.microsoft.com/office/powerpoint/2010/main" val="183931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C2EE2-F70D-7EB4-B561-583EE0289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7A2C91-7837-F3B9-FC8B-BBB02E95B5B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1F16767-925C-CE6F-DF1A-D4A10BFBF307}"/>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52FB6808-C30B-EFEC-61C7-4F3D7B22EE94}"/>
              </a:ext>
            </a:extLst>
          </p:cNvPr>
          <p:cNvSpPr>
            <a:spLocks noGrp="1"/>
          </p:cNvSpPr>
          <p:nvPr>
            <p:ph type="sldNum" sz="quarter" idx="5"/>
          </p:nvPr>
        </p:nvSpPr>
        <p:spPr/>
        <p:txBody>
          <a:bodyPr/>
          <a:lstStyle/>
          <a:p>
            <a:fld id="{09F0773D-792A-4065-9D5E-3D1D374BE1AE}" type="slidenum">
              <a:rPr lang="en-GB" smtClean="0"/>
              <a:t>2</a:t>
            </a:fld>
            <a:endParaRPr lang="en-GB"/>
          </a:p>
        </p:txBody>
      </p:sp>
    </p:spTree>
    <p:extLst>
      <p:ext uri="{BB962C8B-B14F-4D97-AF65-F5344CB8AC3E}">
        <p14:creationId xmlns:p14="http://schemas.microsoft.com/office/powerpoint/2010/main" val="3815807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FD8C0-765E-3F60-82C5-701C9031D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54A8E-9FC5-D8C5-925D-619356C401A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53B5A2-BFE4-DCD3-3000-24668D88D7B0}"/>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4E2FE018-CCBF-B3B1-8D8C-840C0378A93B}"/>
              </a:ext>
            </a:extLst>
          </p:cNvPr>
          <p:cNvSpPr>
            <a:spLocks noGrp="1"/>
          </p:cNvSpPr>
          <p:nvPr>
            <p:ph type="sldNum" sz="quarter" idx="5"/>
          </p:nvPr>
        </p:nvSpPr>
        <p:spPr/>
        <p:txBody>
          <a:bodyPr/>
          <a:lstStyle/>
          <a:p>
            <a:fld id="{09F0773D-792A-4065-9D5E-3D1D374BE1AE}" type="slidenum">
              <a:rPr lang="en-GB" smtClean="0"/>
              <a:t>11</a:t>
            </a:fld>
            <a:endParaRPr lang="en-GB"/>
          </a:p>
        </p:txBody>
      </p:sp>
    </p:spTree>
    <p:extLst>
      <p:ext uri="{BB962C8B-B14F-4D97-AF65-F5344CB8AC3E}">
        <p14:creationId xmlns:p14="http://schemas.microsoft.com/office/powerpoint/2010/main" val="1828828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F23D5-980A-8B68-9FD6-B815D58C9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9A88D-F446-299A-D73C-5D7B7BA2147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81936D9-C0C9-2C3D-97D7-2B850F1B120E}"/>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97A7F876-197A-8985-3191-4E4219E70562}"/>
              </a:ext>
            </a:extLst>
          </p:cNvPr>
          <p:cNvSpPr>
            <a:spLocks noGrp="1"/>
          </p:cNvSpPr>
          <p:nvPr>
            <p:ph type="sldNum" sz="quarter" idx="5"/>
          </p:nvPr>
        </p:nvSpPr>
        <p:spPr/>
        <p:txBody>
          <a:bodyPr/>
          <a:lstStyle/>
          <a:p>
            <a:fld id="{09F0773D-792A-4065-9D5E-3D1D374BE1AE}" type="slidenum">
              <a:rPr lang="en-GB" smtClean="0"/>
              <a:t>12</a:t>
            </a:fld>
            <a:endParaRPr lang="en-GB"/>
          </a:p>
        </p:txBody>
      </p:sp>
    </p:spTree>
    <p:extLst>
      <p:ext uri="{BB962C8B-B14F-4D97-AF65-F5344CB8AC3E}">
        <p14:creationId xmlns:p14="http://schemas.microsoft.com/office/powerpoint/2010/main" val="382018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490D2-957C-3EF9-90A8-D007B68B1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D33C4-7E09-C711-84FA-9817783B2C7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FEC34B7-82AB-2FD6-B439-2A21CF3AF35A}"/>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99A8ABC3-E520-4671-4CAD-021F3AA9EF2C}"/>
              </a:ext>
            </a:extLst>
          </p:cNvPr>
          <p:cNvSpPr>
            <a:spLocks noGrp="1"/>
          </p:cNvSpPr>
          <p:nvPr>
            <p:ph type="sldNum" sz="quarter" idx="5"/>
          </p:nvPr>
        </p:nvSpPr>
        <p:spPr/>
        <p:txBody>
          <a:bodyPr/>
          <a:lstStyle/>
          <a:p>
            <a:fld id="{09F0773D-792A-4065-9D5E-3D1D374BE1AE}" type="slidenum">
              <a:rPr lang="en-GB" smtClean="0"/>
              <a:t>13</a:t>
            </a:fld>
            <a:endParaRPr lang="en-GB"/>
          </a:p>
        </p:txBody>
      </p:sp>
    </p:spTree>
    <p:extLst>
      <p:ext uri="{BB962C8B-B14F-4D97-AF65-F5344CB8AC3E}">
        <p14:creationId xmlns:p14="http://schemas.microsoft.com/office/powerpoint/2010/main" val="160763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2ECEF-3899-682E-65A0-CA00642085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C12D5-4762-18A6-F7AD-50F78CD642D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87C9C92-3133-0CCA-E223-13F7DB8B723E}"/>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68254486-C3EA-B827-9D5A-AB25E5AFC416}"/>
              </a:ext>
            </a:extLst>
          </p:cNvPr>
          <p:cNvSpPr>
            <a:spLocks noGrp="1"/>
          </p:cNvSpPr>
          <p:nvPr>
            <p:ph type="sldNum" sz="quarter" idx="5"/>
          </p:nvPr>
        </p:nvSpPr>
        <p:spPr/>
        <p:txBody>
          <a:bodyPr/>
          <a:lstStyle/>
          <a:p>
            <a:fld id="{09F0773D-792A-4065-9D5E-3D1D374BE1AE}" type="slidenum">
              <a:rPr lang="en-GB" smtClean="0"/>
              <a:t>14</a:t>
            </a:fld>
            <a:endParaRPr lang="en-GB"/>
          </a:p>
        </p:txBody>
      </p:sp>
    </p:spTree>
    <p:extLst>
      <p:ext uri="{BB962C8B-B14F-4D97-AF65-F5344CB8AC3E}">
        <p14:creationId xmlns:p14="http://schemas.microsoft.com/office/powerpoint/2010/main" val="2928151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B47E0-7855-E917-1CA2-725ED34E50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52C81-2774-0BBF-9E58-6A049A73407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D6A49C7-7B1C-0416-1FAD-CC00E1A075ED}"/>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1F676A43-3E17-AC1B-1268-9C6602BE3AC5}"/>
              </a:ext>
            </a:extLst>
          </p:cNvPr>
          <p:cNvSpPr>
            <a:spLocks noGrp="1"/>
          </p:cNvSpPr>
          <p:nvPr>
            <p:ph type="sldNum" sz="quarter" idx="5"/>
          </p:nvPr>
        </p:nvSpPr>
        <p:spPr/>
        <p:txBody>
          <a:bodyPr/>
          <a:lstStyle/>
          <a:p>
            <a:fld id="{09F0773D-792A-4065-9D5E-3D1D374BE1AE}" type="slidenum">
              <a:rPr lang="en-GB" smtClean="0"/>
              <a:t>15</a:t>
            </a:fld>
            <a:endParaRPr lang="en-GB"/>
          </a:p>
        </p:txBody>
      </p:sp>
    </p:spTree>
    <p:extLst>
      <p:ext uri="{BB962C8B-B14F-4D97-AF65-F5344CB8AC3E}">
        <p14:creationId xmlns:p14="http://schemas.microsoft.com/office/powerpoint/2010/main" val="2170282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9D3EC-4439-2F4F-9B21-AEF445590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0B1E1-57F9-4C3C-FCF0-B30A0DCCF55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E50B436-BB77-53A3-3800-F91F05A0301D}"/>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938FE570-A645-56E6-4908-B7FA9BAB461A}"/>
              </a:ext>
            </a:extLst>
          </p:cNvPr>
          <p:cNvSpPr>
            <a:spLocks noGrp="1"/>
          </p:cNvSpPr>
          <p:nvPr>
            <p:ph type="sldNum" sz="quarter" idx="5"/>
          </p:nvPr>
        </p:nvSpPr>
        <p:spPr/>
        <p:txBody>
          <a:bodyPr/>
          <a:lstStyle/>
          <a:p>
            <a:fld id="{09F0773D-792A-4065-9D5E-3D1D374BE1AE}" type="slidenum">
              <a:rPr lang="en-GB" smtClean="0"/>
              <a:t>16</a:t>
            </a:fld>
            <a:endParaRPr lang="en-GB"/>
          </a:p>
        </p:txBody>
      </p:sp>
    </p:spTree>
    <p:extLst>
      <p:ext uri="{BB962C8B-B14F-4D97-AF65-F5344CB8AC3E}">
        <p14:creationId xmlns:p14="http://schemas.microsoft.com/office/powerpoint/2010/main" val="62614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9601E-1CE6-3307-961B-B2E3EA897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D6674-49DE-FCE0-9857-01AD68E89CA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01D49F3-45FC-D720-277B-A861B262BAB1}"/>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DDAD668E-12E4-FCA6-C0EC-3F4BD6A11979}"/>
              </a:ext>
            </a:extLst>
          </p:cNvPr>
          <p:cNvSpPr>
            <a:spLocks noGrp="1"/>
          </p:cNvSpPr>
          <p:nvPr>
            <p:ph type="sldNum" sz="quarter" idx="5"/>
          </p:nvPr>
        </p:nvSpPr>
        <p:spPr/>
        <p:txBody>
          <a:bodyPr/>
          <a:lstStyle/>
          <a:p>
            <a:fld id="{09F0773D-792A-4065-9D5E-3D1D374BE1AE}" type="slidenum">
              <a:rPr lang="en-GB" smtClean="0"/>
              <a:t>17</a:t>
            </a:fld>
            <a:endParaRPr lang="en-GB"/>
          </a:p>
        </p:txBody>
      </p:sp>
    </p:spTree>
    <p:extLst>
      <p:ext uri="{BB962C8B-B14F-4D97-AF65-F5344CB8AC3E}">
        <p14:creationId xmlns:p14="http://schemas.microsoft.com/office/powerpoint/2010/main" val="246237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B99CB-F3BA-CAE5-28A8-6BD9112CF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24F7F-0EF9-3581-8C72-76D1AAFACD1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D2F619E-A484-87F6-B9D9-F682C11F4088}"/>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351E5D43-51E5-DAEC-84E8-126EC96875E0}"/>
              </a:ext>
            </a:extLst>
          </p:cNvPr>
          <p:cNvSpPr>
            <a:spLocks noGrp="1"/>
          </p:cNvSpPr>
          <p:nvPr>
            <p:ph type="sldNum" sz="quarter" idx="5"/>
          </p:nvPr>
        </p:nvSpPr>
        <p:spPr/>
        <p:txBody>
          <a:bodyPr/>
          <a:lstStyle/>
          <a:p>
            <a:fld id="{09F0773D-792A-4065-9D5E-3D1D374BE1AE}" type="slidenum">
              <a:rPr lang="en-GB" smtClean="0"/>
              <a:t>3</a:t>
            </a:fld>
            <a:endParaRPr lang="en-GB"/>
          </a:p>
        </p:txBody>
      </p:sp>
    </p:spTree>
    <p:extLst>
      <p:ext uri="{BB962C8B-B14F-4D97-AF65-F5344CB8AC3E}">
        <p14:creationId xmlns:p14="http://schemas.microsoft.com/office/powerpoint/2010/main" val="317113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47DE4-E3E4-60E1-65FD-A7E1C0FEC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18BE7-CBC3-1965-5879-BF843D86E17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4D03217-B418-D7F0-D765-82D96FD0469C}"/>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73A6A982-ECCB-AFF3-710D-0F9F621F3E4A}"/>
              </a:ext>
            </a:extLst>
          </p:cNvPr>
          <p:cNvSpPr>
            <a:spLocks noGrp="1"/>
          </p:cNvSpPr>
          <p:nvPr>
            <p:ph type="sldNum" sz="quarter" idx="5"/>
          </p:nvPr>
        </p:nvSpPr>
        <p:spPr/>
        <p:txBody>
          <a:bodyPr/>
          <a:lstStyle/>
          <a:p>
            <a:fld id="{09F0773D-792A-4065-9D5E-3D1D374BE1AE}" type="slidenum">
              <a:rPr lang="en-GB" smtClean="0"/>
              <a:t>4</a:t>
            </a:fld>
            <a:endParaRPr lang="en-GB"/>
          </a:p>
        </p:txBody>
      </p:sp>
    </p:spTree>
    <p:extLst>
      <p:ext uri="{BB962C8B-B14F-4D97-AF65-F5344CB8AC3E}">
        <p14:creationId xmlns:p14="http://schemas.microsoft.com/office/powerpoint/2010/main" val="3331054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3388F-239A-7FD1-F6B0-713555ED01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ACA8B4-C819-53C4-2592-49495E2F703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6819C1-E083-87B6-7B52-44E83B7E435D}"/>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2E13DFE2-9EED-F64B-591B-E15EE0F3C9D4}"/>
              </a:ext>
            </a:extLst>
          </p:cNvPr>
          <p:cNvSpPr>
            <a:spLocks noGrp="1"/>
          </p:cNvSpPr>
          <p:nvPr>
            <p:ph type="sldNum" sz="quarter" idx="5"/>
          </p:nvPr>
        </p:nvSpPr>
        <p:spPr/>
        <p:txBody>
          <a:bodyPr/>
          <a:lstStyle/>
          <a:p>
            <a:fld id="{09F0773D-792A-4065-9D5E-3D1D374BE1AE}" type="slidenum">
              <a:rPr lang="en-GB" smtClean="0"/>
              <a:t>5</a:t>
            </a:fld>
            <a:endParaRPr lang="en-GB"/>
          </a:p>
        </p:txBody>
      </p:sp>
    </p:spTree>
    <p:extLst>
      <p:ext uri="{BB962C8B-B14F-4D97-AF65-F5344CB8AC3E}">
        <p14:creationId xmlns:p14="http://schemas.microsoft.com/office/powerpoint/2010/main" val="83612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5"/>
          </p:nvPr>
        </p:nvSpPr>
        <p:spPr/>
        <p:txBody>
          <a:bodyPr/>
          <a:lstStyle/>
          <a:p>
            <a:fld id="{09F0773D-792A-4065-9D5E-3D1D374BE1AE}" type="slidenum">
              <a:rPr lang="en-GB" smtClean="0"/>
              <a:t>6</a:t>
            </a:fld>
            <a:endParaRPr lang="en-GB"/>
          </a:p>
        </p:txBody>
      </p:sp>
    </p:spTree>
    <p:extLst>
      <p:ext uri="{BB962C8B-B14F-4D97-AF65-F5344CB8AC3E}">
        <p14:creationId xmlns:p14="http://schemas.microsoft.com/office/powerpoint/2010/main" val="285973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D5485-5790-FAE5-A40E-962E6375D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0A0B0-B39F-0227-1016-F0DF43AE745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0655869-DCAE-1042-CF2E-1E385C7DBE0C}"/>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30A07873-DB26-D843-DA1B-791BC5950058}"/>
              </a:ext>
            </a:extLst>
          </p:cNvPr>
          <p:cNvSpPr>
            <a:spLocks noGrp="1"/>
          </p:cNvSpPr>
          <p:nvPr>
            <p:ph type="sldNum" sz="quarter" idx="5"/>
          </p:nvPr>
        </p:nvSpPr>
        <p:spPr/>
        <p:txBody>
          <a:bodyPr/>
          <a:lstStyle/>
          <a:p>
            <a:fld id="{09F0773D-792A-4065-9D5E-3D1D374BE1AE}" type="slidenum">
              <a:rPr lang="en-GB" smtClean="0"/>
              <a:t>7</a:t>
            </a:fld>
            <a:endParaRPr lang="en-GB"/>
          </a:p>
        </p:txBody>
      </p:sp>
    </p:spTree>
    <p:extLst>
      <p:ext uri="{BB962C8B-B14F-4D97-AF65-F5344CB8AC3E}">
        <p14:creationId xmlns:p14="http://schemas.microsoft.com/office/powerpoint/2010/main" val="185569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CABD4-573B-1B86-6EC2-53FB1E259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8F489-EEF5-AFF7-1634-9E3BA8BC6C1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BF18DEF-51FF-8381-E6A4-543E54E6326F}"/>
              </a:ext>
            </a:extLst>
          </p:cNvPr>
          <p:cNvSpPr>
            <a:spLocks noGrp="1"/>
          </p:cNvSpPr>
          <p:nvPr>
            <p:ph type="body" idx="1"/>
          </p:nvPr>
        </p:nvSpPr>
        <p:spPr/>
        <p:txBody>
          <a:bodyPr/>
          <a:lstStyle/>
          <a:p>
            <a:r>
              <a:rPr lang="en-GB" dirty="0"/>
              <a:t> </a:t>
            </a:r>
          </a:p>
          <a:p>
            <a:endParaRPr lang="en-GB" dirty="0"/>
          </a:p>
        </p:txBody>
      </p:sp>
      <p:sp>
        <p:nvSpPr>
          <p:cNvPr id="4" name="Slide Number Placeholder 3">
            <a:extLst>
              <a:ext uri="{FF2B5EF4-FFF2-40B4-BE49-F238E27FC236}">
                <a16:creationId xmlns:a16="http://schemas.microsoft.com/office/drawing/2014/main" id="{601751A0-4F55-55A2-EB06-BCA5010C3342}"/>
              </a:ext>
            </a:extLst>
          </p:cNvPr>
          <p:cNvSpPr>
            <a:spLocks noGrp="1"/>
          </p:cNvSpPr>
          <p:nvPr>
            <p:ph type="sldNum" sz="quarter" idx="5"/>
          </p:nvPr>
        </p:nvSpPr>
        <p:spPr/>
        <p:txBody>
          <a:bodyPr/>
          <a:lstStyle/>
          <a:p>
            <a:fld id="{09F0773D-792A-4065-9D5E-3D1D374BE1AE}" type="slidenum">
              <a:rPr lang="en-GB" smtClean="0"/>
              <a:t>8</a:t>
            </a:fld>
            <a:endParaRPr lang="en-GB"/>
          </a:p>
        </p:txBody>
      </p:sp>
    </p:spTree>
    <p:extLst>
      <p:ext uri="{BB962C8B-B14F-4D97-AF65-F5344CB8AC3E}">
        <p14:creationId xmlns:p14="http://schemas.microsoft.com/office/powerpoint/2010/main" val="144704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9</a:t>
            </a:fld>
            <a:endParaRPr lang="en-GB"/>
          </a:p>
        </p:txBody>
      </p:sp>
    </p:spTree>
    <p:extLst>
      <p:ext uri="{BB962C8B-B14F-4D97-AF65-F5344CB8AC3E}">
        <p14:creationId xmlns:p14="http://schemas.microsoft.com/office/powerpoint/2010/main" val="2120019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10</a:t>
            </a:fld>
            <a:endParaRPr lang="en-GB"/>
          </a:p>
        </p:txBody>
      </p:sp>
    </p:spTree>
    <p:extLst>
      <p:ext uri="{BB962C8B-B14F-4D97-AF65-F5344CB8AC3E}">
        <p14:creationId xmlns:p14="http://schemas.microsoft.com/office/powerpoint/2010/main" val="248416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A80E-71CC-F1A7-DF95-554FB487C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05C46B-CE99-80E6-00C6-6F79C2A32A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EEF7EB-D2BA-03A1-C080-2D40B594414E}"/>
              </a:ext>
            </a:extLst>
          </p:cNvPr>
          <p:cNvSpPr>
            <a:spLocks noGrp="1"/>
          </p:cNvSpPr>
          <p:nvPr>
            <p:ph type="dt" sz="half" idx="10"/>
          </p:nvPr>
        </p:nvSpPr>
        <p:spPr/>
        <p:txBody>
          <a:bodyPr/>
          <a:lstStyle/>
          <a:p>
            <a:fld id="{CB96E565-238E-4323-A059-647AAD1BD121}" type="datetimeFigureOut">
              <a:rPr lang="en-GB" smtClean="0"/>
              <a:t>08/12/2025</a:t>
            </a:fld>
            <a:endParaRPr lang="en-GB"/>
          </a:p>
        </p:txBody>
      </p:sp>
      <p:sp>
        <p:nvSpPr>
          <p:cNvPr id="5" name="Footer Placeholder 4">
            <a:extLst>
              <a:ext uri="{FF2B5EF4-FFF2-40B4-BE49-F238E27FC236}">
                <a16:creationId xmlns:a16="http://schemas.microsoft.com/office/drawing/2014/main" id="{2AAF3454-40E0-FA75-8E9C-66B83CA0A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73BCB4-3F29-6255-F415-F48098DA52C5}"/>
              </a:ext>
            </a:extLst>
          </p:cNvPr>
          <p:cNvSpPr>
            <a:spLocks noGrp="1"/>
          </p:cNvSpPr>
          <p:nvPr>
            <p:ph type="sldNum" sz="quarter" idx="12"/>
          </p:nvPr>
        </p:nvSpPr>
        <p:spPr/>
        <p:txBody>
          <a:bodyPr/>
          <a:lstStyle/>
          <a:p>
            <a:fld id="{6D718F90-6E27-4036-8654-0DCBDD3DA331}" type="slidenum">
              <a:rPr lang="en-GB" smtClean="0"/>
              <a:t>‹#›</a:t>
            </a:fld>
            <a:endParaRPr lang="en-GB"/>
          </a:p>
        </p:txBody>
      </p:sp>
    </p:spTree>
    <p:extLst>
      <p:ext uri="{BB962C8B-B14F-4D97-AF65-F5344CB8AC3E}">
        <p14:creationId xmlns:p14="http://schemas.microsoft.com/office/powerpoint/2010/main" val="408517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C83B-D3C9-A93B-9B75-02CDF5FCD1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DCA0B2-C3AC-902B-3F93-D18FC5181E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80A939-2DEF-13B9-CB3D-A847C40D63D9}"/>
              </a:ext>
            </a:extLst>
          </p:cNvPr>
          <p:cNvSpPr>
            <a:spLocks noGrp="1"/>
          </p:cNvSpPr>
          <p:nvPr>
            <p:ph type="dt" sz="half" idx="10"/>
          </p:nvPr>
        </p:nvSpPr>
        <p:spPr/>
        <p:txBody>
          <a:bodyPr/>
          <a:lstStyle/>
          <a:p>
            <a:fld id="{CB96E565-238E-4323-A059-647AAD1BD121}" type="datetimeFigureOut">
              <a:rPr lang="en-GB" smtClean="0"/>
              <a:t>08/12/2025</a:t>
            </a:fld>
            <a:endParaRPr lang="en-GB"/>
          </a:p>
        </p:txBody>
      </p:sp>
      <p:sp>
        <p:nvSpPr>
          <p:cNvPr id="5" name="Footer Placeholder 4">
            <a:extLst>
              <a:ext uri="{FF2B5EF4-FFF2-40B4-BE49-F238E27FC236}">
                <a16:creationId xmlns:a16="http://schemas.microsoft.com/office/drawing/2014/main" id="{C9BA1A90-9075-1E5E-A745-AF1099BC23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006998-659A-2F94-FADA-A8AB04C28EBF}"/>
              </a:ext>
            </a:extLst>
          </p:cNvPr>
          <p:cNvSpPr>
            <a:spLocks noGrp="1"/>
          </p:cNvSpPr>
          <p:nvPr>
            <p:ph type="sldNum" sz="quarter" idx="12"/>
          </p:nvPr>
        </p:nvSpPr>
        <p:spPr/>
        <p:txBody>
          <a:bodyPr/>
          <a:lstStyle/>
          <a:p>
            <a:fld id="{6D718F90-6E27-4036-8654-0DCBDD3DA331}" type="slidenum">
              <a:rPr lang="en-GB" smtClean="0"/>
              <a:t>‹#›</a:t>
            </a:fld>
            <a:endParaRPr lang="en-GB"/>
          </a:p>
        </p:txBody>
      </p:sp>
    </p:spTree>
    <p:extLst>
      <p:ext uri="{BB962C8B-B14F-4D97-AF65-F5344CB8AC3E}">
        <p14:creationId xmlns:p14="http://schemas.microsoft.com/office/powerpoint/2010/main" val="106271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64A962-D1EF-8B30-52D2-64B0F6F2BA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F6279A-6A5E-2EC7-ED54-B5CD95220E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09669E-410D-C545-81A5-592D9183080A}"/>
              </a:ext>
            </a:extLst>
          </p:cNvPr>
          <p:cNvSpPr>
            <a:spLocks noGrp="1"/>
          </p:cNvSpPr>
          <p:nvPr>
            <p:ph type="dt" sz="half" idx="10"/>
          </p:nvPr>
        </p:nvSpPr>
        <p:spPr/>
        <p:txBody>
          <a:bodyPr/>
          <a:lstStyle/>
          <a:p>
            <a:fld id="{CB96E565-238E-4323-A059-647AAD1BD121}" type="datetimeFigureOut">
              <a:rPr lang="en-GB" smtClean="0"/>
              <a:t>08/12/2025</a:t>
            </a:fld>
            <a:endParaRPr lang="en-GB"/>
          </a:p>
        </p:txBody>
      </p:sp>
      <p:sp>
        <p:nvSpPr>
          <p:cNvPr id="5" name="Footer Placeholder 4">
            <a:extLst>
              <a:ext uri="{FF2B5EF4-FFF2-40B4-BE49-F238E27FC236}">
                <a16:creationId xmlns:a16="http://schemas.microsoft.com/office/drawing/2014/main" id="{40F07FA1-D3DA-67B4-9412-8547A3C3AB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4858C0-E89A-45FD-CD99-EAD53BFAF492}"/>
              </a:ext>
            </a:extLst>
          </p:cNvPr>
          <p:cNvSpPr>
            <a:spLocks noGrp="1"/>
          </p:cNvSpPr>
          <p:nvPr>
            <p:ph type="sldNum" sz="quarter" idx="12"/>
          </p:nvPr>
        </p:nvSpPr>
        <p:spPr/>
        <p:txBody>
          <a:bodyPr/>
          <a:lstStyle/>
          <a:p>
            <a:fld id="{6D718F90-6E27-4036-8654-0DCBDD3DA331}" type="slidenum">
              <a:rPr lang="en-GB" smtClean="0"/>
              <a:t>‹#›</a:t>
            </a:fld>
            <a:endParaRPr lang="en-GB"/>
          </a:p>
        </p:txBody>
      </p:sp>
    </p:spTree>
    <p:extLst>
      <p:ext uri="{BB962C8B-B14F-4D97-AF65-F5344CB8AC3E}">
        <p14:creationId xmlns:p14="http://schemas.microsoft.com/office/powerpoint/2010/main" val="169588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61DA-6C93-575B-F1D9-5B918764C5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510723-4F09-F7BD-758A-BBF3574385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3835F7-29AE-2E05-6897-095C4F8BC784}"/>
              </a:ext>
            </a:extLst>
          </p:cNvPr>
          <p:cNvSpPr>
            <a:spLocks noGrp="1"/>
          </p:cNvSpPr>
          <p:nvPr>
            <p:ph type="dt" sz="half" idx="10"/>
          </p:nvPr>
        </p:nvSpPr>
        <p:spPr/>
        <p:txBody>
          <a:bodyPr/>
          <a:lstStyle/>
          <a:p>
            <a:fld id="{CB96E565-238E-4323-A059-647AAD1BD121}" type="datetimeFigureOut">
              <a:rPr lang="en-GB" smtClean="0"/>
              <a:t>08/12/2025</a:t>
            </a:fld>
            <a:endParaRPr lang="en-GB"/>
          </a:p>
        </p:txBody>
      </p:sp>
      <p:sp>
        <p:nvSpPr>
          <p:cNvPr id="5" name="Footer Placeholder 4">
            <a:extLst>
              <a:ext uri="{FF2B5EF4-FFF2-40B4-BE49-F238E27FC236}">
                <a16:creationId xmlns:a16="http://schemas.microsoft.com/office/drawing/2014/main" id="{7C362455-C0E1-848A-A757-79DA63067C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2954E-5C21-4EFE-48DB-CF73A0D3A044}"/>
              </a:ext>
            </a:extLst>
          </p:cNvPr>
          <p:cNvSpPr>
            <a:spLocks noGrp="1"/>
          </p:cNvSpPr>
          <p:nvPr>
            <p:ph type="sldNum" sz="quarter" idx="12"/>
          </p:nvPr>
        </p:nvSpPr>
        <p:spPr/>
        <p:txBody>
          <a:bodyPr/>
          <a:lstStyle/>
          <a:p>
            <a:fld id="{6D718F90-6E27-4036-8654-0DCBDD3DA331}" type="slidenum">
              <a:rPr lang="en-GB" smtClean="0"/>
              <a:t>‹#›</a:t>
            </a:fld>
            <a:endParaRPr lang="en-GB"/>
          </a:p>
        </p:txBody>
      </p:sp>
    </p:spTree>
    <p:extLst>
      <p:ext uri="{BB962C8B-B14F-4D97-AF65-F5344CB8AC3E}">
        <p14:creationId xmlns:p14="http://schemas.microsoft.com/office/powerpoint/2010/main" val="360071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F006-AE1C-3CAA-13A5-06B7BCCAEC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CB7BC0-8E2B-7312-9385-9D56401641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081B21-8619-9E4A-8EEB-7828D33E2521}"/>
              </a:ext>
            </a:extLst>
          </p:cNvPr>
          <p:cNvSpPr>
            <a:spLocks noGrp="1"/>
          </p:cNvSpPr>
          <p:nvPr>
            <p:ph type="dt" sz="half" idx="10"/>
          </p:nvPr>
        </p:nvSpPr>
        <p:spPr/>
        <p:txBody>
          <a:bodyPr/>
          <a:lstStyle/>
          <a:p>
            <a:fld id="{CB96E565-238E-4323-A059-647AAD1BD121}" type="datetimeFigureOut">
              <a:rPr lang="en-GB" smtClean="0"/>
              <a:t>08/12/2025</a:t>
            </a:fld>
            <a:endParaRPr lang="en-GB"/>
          </a:p>
        </p:txBody>
      </p:sp>
      <p:sp>
        <p:nvSpPr>
          <p:cNvPr id="5" name="Footer Placeholder 4">
            <a:extLst>
              <a:ext uri="{FF2B5EF4-FFF2-40B4-BE49-F238E27FC236}">
                <a16:creationId xmlns:a16="http://schemas.microsoft.com/office/drawing/2014/main" id="{2363377D-4E6E-F7DE-E255-2FD774AABE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84BEE6-689C-EA40-5C3E-4DE68905D41C}"/>
              </a:ext>
            </a:extLst>
          </p:cNvPr>
          <p:cNvSpPr>
            <a:spLocks noGrp="1"/>
          </p:cNvSpPr>
          <p:nvPr>
            <p:ph type="sldNum" sz="quarter" idx="12"/>
          </p:nvPr>
        </p:nvSpPr>
        <p:spPr/>
        <p:txBody>
          <a:bodyPr/>
          <a:lstStyle/>
          <a:p>
            <a:fld id="{6D718F90-6E27-4036-8654-0DCBDD3DA331}" type="slidenum">
              <a:rPr lang="en-GB" smtClean="0"/>
              <a:t>‹#›</a:t>
            </a:fld>
            <a:endParaRPr lang="en-GB"/>
          </a:p>
        </p:txBody>
      </p:sp>
    </p:spTree>
    <p:extLst>
      <p:ext uri="{BB962C8B-B14F-4D97-AF65-F5344CB8AC3E}">
        <p14:creationId xmlns:p14="http://schemas.microsoft.com/office/powerpoint/2010/main" val="371667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9449-EA14-18F3-14D3-D0C4FACD40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A712E8-1069-A49B-8E4F-7EEA18B40E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309AD4-358F-43BF-BFA7-215B2D5B74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DC6E02-2696-D5DB-431A-1291A95FDB57}"/>
              </a:ext>
            </a:extLst>
          </p:cNvPr>
          <p:cNvSpPr>
            <a:spLocks noGrp="1"/>
          </p:cNvSpPr>
          <p:nvPr>
            <p:ph type="dt" sz="half" idx="10"/>
          </p:nvPr>
        </p:nvSpPr>
        <p:spPr/>
        <p:txBody>
          <a:bodyPr/>
          <a:lstStyle/>
          <a:p>
            <a:fld id="{CB96E565-238E-4323-A059-647AAD1BD121}" type="datetimeFigureOut">
              <a:rPr lang="en-GB" smtClean="0"/>
              <a:t>08/12/2025</a:t>
            </a:fld>
            <a:endParaRPr lang="en-GB"/>
          </a:p>
        </p:txBody>
      </p:sp>
      <p:sp>
        <p:nvSpPr>
          <p:cNvPr id="6" name="Footer Placeholder 5">
            <a:extLst>
              <a:ext uri="{FF2B5EF4-FFF2-40B4-BE49-F238E27FC236}">
                <a16:creationId xmlns:a16="http://schemas.microsoft.com/office/drawing/2014/main" id="{9ED69F30-08EB-A166-6484-9B5D79FF5F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7126B6-CC5A-69B2-586C-373BF5670EF0}"/>
              </a:ext>
            </a:extLst>
          </p:cNvPr>
          <p:cNvSpPr>
            <a:spLocks noGrp="1"/>
          </p:cNvSpPr>
          <p:nvPr>
            <p:ph type="sldNum" sz="quarter" idx="12"/>
          </p:nvPr>
        </p:nvSpPr>
        <p:spPr/>
        <p:txBody>
          <a:bodyPr/>
          <a:lstStyle/>
          <a:p>
            <a:fld id="{6D718F90-6E27-4036-8654-0DCBDD3DA331}" type="slidenum">
              <a:rPr lang="en-GB" smtClean="0"/>
              <a:t>‹#›</a:t>
            </a:fld>
            <a:endParaRPr lang="en-GB"/>
          </a:p>
        </p:txBody>
      </p:sp>
    </p:spTree>
    <p:extLst>
      <p:ext uri="{BB962C8B-B14F-4D97-AF65-F5344CB8AC3E}">
        <p14:creationId xmlns:p14="http://schemas.microsoft.com/office/powerpoint/2010/main" val="6944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B71A-1F39-2AE8-C7D0-F1A1DA6C12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445F60-7C6C-E784-3D6A-E6384FA1A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8758A3-01E1-51F9-CC15-9B316420FE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C8E2C-5D8B-7022-2D58-B68D5841A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9554F9-301C-10DC-3C09-BA5A9F6ABE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C4175E-050C-0E0F-01D6-17FE155B5701}"/>
              </a:ext>
            </a:extLst>
          </p:cNvPr>
          <p:cNvSpPr>
            <a:spLocks noGrp="1"/>
          </p:cNvSpPr>
          <p:nvPr>
            <p:ph type="dt" sz="half" idx="10"/>
          </p:nvPr>
        </p:nvSpPr>
        <p:spPr/>
        <p:txBody>
          <a:bodyPr/>
          <a:lstStyle/>
          <a:p>
            <a:fld id="{CB96E565-238E-4323-A059-647AAD1BD121}" type="datetimeFigureOut">
              <a:rPr lang="en-GB" smtClean="0"/>
              <a:t>08/12/2025</a:t>
            </a:fld>
            <a:endParaRPr lang="en-GB"/>
          </a:p>
        </p:txBody>
      </p:sp>
      <p:sp>
        <p:nvSpPr>
          <p:cNvPr id="8" name="Footer Placeholder 7">
            <a:extLst>
              <a:ext uri="{FF2B5EF4-FFF2-40B4-BE49-F238E27FC236}">
                <a16:creationId xmlns:a16="http://schemas.microsoft.com/office/drawing/2014/main" id="{B5C0ACD7-192E-8508-B9DF-C32D04D8D0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7E2E75-24F0-4FC2-95C0-B8F1EC8447FE}"/>
              </a:ext>
            </a:extLst>
          </p:cNvPr>
          <p:cNvSpPr>
            <a:spLocks noGrp="1"/>
          </p:cNvSpPr>
          <p:nvPr>
            <p:ph type="sldNum" sz="quarter" idx="12"/>
          </p:nvPr>
        </p:nvSpPr>
        <p:spPr/>
        <p:txBody>
          <a:bodyPr/>
          <a:lstStyle/>
          <a:p>
            <a:fld id="{6D718F90-6E27-4036-8654-0DCBDD3DA331}" type="slidenum">
              <a:rPr lang="en-GB" smtClean="0"/>
              <a:t>‹#›</a:t>
            </a:fld>
            <a:endParaRPr lang="en-GB"/>
          </a:p>
        </p:txBody>
      </p:sp>
    </p:spTree>
    <p:extLst>
      <p:ext uri="{BB962C8B-B14F-4D97-AF65-F5344CB8AC3E}">
        <p14:creationId xmlns:p14="http://schemas.microsoft.com/office/powerpoint/2010/main" val="337188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ADAF-E312-5188-7488-BC583FF161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86F49B-6815-09B2-9244-F9A93C6FC638}"/>
              </a:ext>
            </a:extLst>
          </p:cNvPr>
          <p:cNvSpPr>
            <a:spLocks noGrp="1"/>
          </p:cNvSpPr>
          <p:nvPr>
            <p:ph type="dt" sz="half" idx="10"/>
          </p:nvPr>
        </p:nvSpPr>
        <p:spPr/>
        <p:txBody>
          <a:bodyPr/>
          <a:lstStyle/>
          <a:p>
            <a:fld id="{CB96E565-238E-4323-A059-647AAD1BD121}" type="datetimeFigureOut">
              <a:rPr lang="en-GB" smtClean="0"/>
              <a:t>08/12/2025</a:t>
            </a:fld>
            <a:endParaRPr lang="en-GB"/>
          </a:p>
        </p:txBody>
      </p:sp>
      <p:sp>
        <p:nvSpPr>
          <p:cNvPr id="4" name="Footer Placeholder 3">
            <a:extLst>
              <a:ext uri="{FF2B5EF4-FFF2-40B4-BE49-F238E27FC236}">
                <a16:creationId xmlns:a16="http://schemas.microsoft.com/office/drawing/2014/main" id="{E54DEDD7-BFC7-BF8F-ECE2-809E6CBEA4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35D9DC-6C56-F5E4-3DFE-D59A46AB3E52}"/>
              </a:ext>
            </a:extLst>
          </p:cNvPr>
          <p:cNvSpPr>
            <a:spLocks noGrp="1"/>
          </p:cNvSpPr>
          <p:nvPr>
            <p:ph type="sldNum" sz="quarter" idx="12"/>
          </p:nvPr>
        </p:nvSpPr>
        <p:spPr/>
        <p:txBody>
          <a:bodyPr/>
          <a:lstStyle/>
          <a:p>
            <a:fld id="{6D718F90-6E27-4036-8654-0DCBDD3DA331}" type="slidenum">
              <a:rPr lang="en-GB" smtClean="0"/>
              <a:t>‹#›</a:t>
            </a:fld>
            <a:endParaRPr lang="en-GB"/>
          </a:p>
        </p:txBody>
      </p:sp>
    </p:spTree>
    <p:extLst>
      <p:ext uri="{BB962C8B-B14F-4D97-AF65-F5344CB8AC3E}">
        <p14:creationId xmlns:p14="http://schemas.microsoft.com/office/powerpoint/2010/main" val="242650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C6800-40A4-2B93-9E01-0CC7A0860CFC}"/>
              </a:ext>
            </a:extLst>
          </p:cNvPr>
          <p:cNvSpPr>
            <a:spLocks noGrp="1"/>
          </p:cNvSpPr>
          <p:nvPr>
            <p:ph type="dt" sz="half" idx="10"/>
          </p:nvPr>
        </p:nvSpPr>
        <p:spPr/>
        <p:txBody>
          <a:bodyPr/>
          <a:lstStyle/>
          <a:p>
            <a:fld id="{CB96E565-238E-4323-A059-647AAD1BD121}" type="datetimeFigureOut">
              <a:rPr lang="en-GB" smtClean="0"/>
              <a:t>08/12/2025</a:t>
            </a:fld>
            <a:endParaRPr lang="en-GB"/>
          </a:p>
        </p:txBody>
      </p:sp>
      <p:sp>
        <p:nvSpPr>
          <p:cNvPr id="3" name="Footer Placeholder 2">
            <a:extLst>
              <a:ext uri="{FF2B5EF4-FFF2-40B4-BE49-F238E27FC236}">
                <a16:creationId xmlns:a16="http://schemas.microsoft.com/office/drawing/2014/main" id="{66488EF3-EC01-B506-E0BD-B9AF971A80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648AF6-6ABA-1889-1A6F-ECBB4D628811}"/>
              </a:ext>
            </a:extLst>
          </p:cNvPr>
          <p:cNvSpPr>
            <a:spLocks noGrp="1"/>
          </p:cNvSpPr>
          <p:nvPr>
            <p:ph type="sldNum" sz="quarter" idx="12"/>
          </p:nvPr>
        </p:nvSpPr>
        <p:spPr/>
        <p:txBody>
          <a:bodyPr/>
          <a:lstStyle/>
          <a:p>
            <a:fld id="{6D718F90-6E27-4036-8654-0DCBDD3DA331}" type="slidenum">
              <a:rPr lang="en-GB" smtClean="0"/>
              <a:t>‹#›</a:t>
            </a:fld>
            <a:endParaRPr lang="en-GB"/>
          </a:p>
        </p:txBody>
      </p:sp>
    </p:spTree>
    <p:extLst>
      <p:ext uri="{BB962C8B-B14F-4D97-AF65-F5344CB8AC3E}">
        <p14:creationId xmlns:p14="http://schemas.microsoft.com/office/powerpoint/2010/main" val="275322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5468-95A6-0305-648D-C3A4B5C49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BAE6AE-03B6-C693-DC74-C68E88844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DDB798-5796-1DAB-17A7-CA0595DA6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10B83-DCEF-A914-6C23-FA4A23E886FA}"/>
              </a:ext>
            </a:extLst>
          </p:cNvPr>
          <p:cNvSpPr>
            <a:spLocks noGrp="1"/>
          </p:cNvSpPr>
          <p:nvPr>
            <p:ph type="dt" sz="half" idx="10"/>
          </p:nvPr>
        </p:nvSpPr>
        <p:spPr/>
        <p:txBody>
          <a:bodyPr/>
          <a:lstStyle/>
          <a:p>
            <a:fld id="{CB96E565-238E-4323-A059-647AAD1BD121}" type="datetimeFigureOut">
              <a:rPr lang="en-GB" smtClean="0"/>
              <a:t>08/12/2025</a:t>
            </a:fld>
            <a:endParaRPr lang="en-GB"/>
          </a:p>
        </p:txBody>
      </p:sp>
      <p:sp>
        <p:nvSpPr>
          <p:cNvPr id="6" name="Footer Placeholder 5">
            <a:extLst>
              <a:ext uri="{FF2B5EF4-FFF2-40B4-BE49-F238E27FC236}">
                <a16:creationId xmlns:a16="http://schemas.microsoft.com/office/drawing/2014/main" id="{E1D85877-1D9E-8F29-44E8-0618AF14C2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851E1A-B622-F734-AD5E-F3B3023E935B}"/>
              </a:ext>
            </a:extLst>
          </p:cNvPr>
          <p:cNvSpPr>
            <a:spLocks noGrp="1"/>
          </p:cNvSpPr>
          <p:nvPr>
            <p:ph type="sldNum" sz="quarter" idx="12"/>
          </p:nvPr>
        </p:nvSpPr>
        <p:spPr/>
        <p:txBody>
          <a:bodyPr/>
          <a:lstStyle/>
          <a:p>
            <a:fld id="{6D718F90-6E27-4036-8654-0DCBDD3DA331}" type="slidenum">
              <a:rPr lang="en-GB" smtClean="0"/>
              <a:t>‹#›</a:t>
            </a:fld>
            <a:endParaRPr lang="en-GB"/>
          </a:p>
        </p:txBody>
      </p:sp>
    </p:spTree>
    <p:extLst>
      <p:ext uri="{BB962C8B-B14F-4D97-AF65-F5344CB8AC3E}">
        <p14:creationId xmlns:p14="http://schemas.microsoft.com/office/powerpoint/2010/main" val="191816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5F59-364B-6C38-DB49-5F71B32D7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E40DC3-E134-4800-2CBC-D154F2667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C56D96-AD0E-9B96-3BAC-6C61ECA5D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EFB77-33AF-F944-4AAE-02979754E541}"/>
              </a:ext>
            </a:extLst>
          </p:cNvPr>
          <p:cNvSpPr>
            <a:spLocks noGrp="1"/>
          </p:cNvSpPr>
          <p:nvPr>
            <p:ph type="dt" sz="half" idx="10"/>
          </p:nvPr>
        </p:nvSpPr>
        <p:spPr/>
        <p:txBody>
          <a:bodyPr/>
          <a:lstStyle/>
          <a:p>
            <a:fld id="{CB96E565-238E-4323-A059-647AAD1BD121}" type="datetimeFigureOut">
              <a:rPr lang="en-GB" smtClean="0"/>
              <a:t>08/12/2025</a:t>
            </a:fld>
            <a:endParaRPr lang="en-GB"/>
          </a:p>
        </p:txBody>
      </p:sp>
      <p:sp>
        <p:nvSpPr>
          <p:cNvPr id="6" name="Footer Placeholder 5">
            <a:extLst>
              <a:ext uri="{FF2B5EF4-FFF2-40B4-BE49-F238E27FC236}">
                <a16:creationId xmlns:a16="http://schemas.microsoft.com/office/drawing/2014/main" id="{688004F3-43E0-39D8-1F02-CACAC19F86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D13724-1117-999C-D802-6800F109197A}"/>
              </a:ext>
            </a:extLst>
          </p:cNvPr>
          <p:cNvSpPr>
            <a:spLocks noGrp="1"/>
          </p:cNvSpPr>
          <p:nvPr>
            <p:ph type="sldNum" sz="quarter" idx="12"/>
          </p:nvPr>
        </p:nvSpPr>
        <p:spPr/>
        <p:txBody>
          <a:bodyPr/>
          <a:lstStyle/>
          <a:p>
            <a:fld id="{6D718F90-6E27-4036-8654-0DCBDD3DA331}" type="slidenum">
              <a:rPr lang="en-GB" smtClean="0"/>
              <a:t>‹#›</a:t>
            </a:fld>
            <a:endParaRPr lang="en-GB"/>
          </a:p>
        </p:txBody>
      </p:sp>
    </p:spTree>
    <p:extLst>
      <p:ext uri="{BB962C8B-B14F-4D97-AF65-F5344CB8AC3E}">
        <p14:creationId xmlns:p14="http://schemas.microsoft.com/office/powerpoint/2010/main" val="228378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0A8A4E-1E3B-DA06-F1F0-DA3DD4141A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09D1AB-182F-7801-6F30-48E575CC8C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B40E74-E80C-D50D-2FFC-5B362AF58C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96E565-238E-4323-A059-647AAD1BD121}" type="datetimeFigureOut">
              <a:rPr lang="en-GB" smtClean="0"/>
              <a:t>08/12/2025</a:t>
            </a:fld>
            <a:endParaRPr lang="en-GB"/>
          </a:p>
        </p:txBody>
      </p:sp>
      <p:sp>
        <p:nvSpPr>
          <p:cNvPr id="5" name="Footer Placeholder 4">
            <a:extLst>
              <a:ext uri="{FF2B5EF4-FFF2-40B4-BE49-F238E27FC236}">
                <a16:creationId xmlns:a16="http://schemas.microsoft.com/office/drawing/2014/main" id="{BBB5B9BE-363D-9071-8CC3-556ED0E993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1E68323-B3D7-3792-41F0-3F8D6B5962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718F90-6E27-4036-8654-0DCBDD3DA331}" type="slidenum">
              <a:rPr lang="en-GB" smtClean="0"/>
              <a:t>‹#›</a:t>
            </a:fld>
            <a:endParaRPr lang="en-GB"/>
          </a:p>
        </p:txBody>
      </p:sp>
    </p:spTree>
    <p:extLst>
      <p:ext uri="{BB962C8B-B14F-4D97-AF65-F5344CB8AC3E}">
        <p14:creationId xmlns:p14="http://schemas.microsoft.com/office/powerpoint/2010/main" val="1975725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kyblue.org.uk/attendance/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ur01.safelinks.protection.outlook.com/?url=https%3A%2F%2Fforms.office.com%2Fe%2F5Qv19wANGc&amp;data=05%7C02%7CAmanda.Olvanhill%40redcar-cleveland.gov.uk%7C2af59a5feee34413f3f308de2e51f05c%7Ca95b5b75274441ba91105a29c6ee2ba4%7C0%7C0%7C638999126635859046%7CUnknown%7CTWFpbGZsb3d8eyJFbXB0eU1hcGkiOnRydWUsIlYiOiIwLjAuMDAwMCIsIlAiOiJXaW4zMiIsIkFOIjoiTWFpbCIsIldUIjoyfQ%3D%3D%7C0%7C%7C%7C&amp;sdata=Ql6YId2nZe9c8Jd%2BwHYxsrqYUEdrO8iy%2FW7%2ByWiMmMg%3D&amp;reserved=0" TargetMode="External"/><Relationship Id="rId4" Type="http://schemas.openxmlformats.org/officeDocument/2006/relationships/hyperlink" Target="https://eur01.safelinks.protection.outlook.com/?url=https%3A%2F%2Fwww.gov.uk%2Fgovernment%2Fnews%2Fgovernment-to-crackdown-on-bad-behaviour-and-boost-attendance&amp;data=05%7C02%7CAmanda.Olvanhill%40redcar-cleveland.gov.uk%7C2af59a5feee34413f3f308de2e51f05c%7Ca95b5b75274441ba91105a29c6ee2ba4%7C0%7C0%7C638999126635759430%7CUnknown%7CTWFpbGZsb3d8eyJFbXB0eU1hcGkiOnRydWUsIlYiOiIwLjAuMDAwMCIsIlAiOiJXaW4zMiIsIkFOIjoiTWFpbCIsIldUIjoyfQ%3D%3D%7C0%7C%7C%7C&amp;sdata=Ha04yH5TLyHLxxoR0CiESZfG0BCWZmRcwkyvd95a9x8%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483F5-8441-6330-11F3-9B8161747FD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EF0CAE1-0437-ECDA-A6A9-E469F9F7EBBA}"/>
              </a:ext>
            </a:extLst>
          </p:cNvPr>
          <p:cNvSpPr>
            <a:spLocks noGrp="1"/>
          </p:cNvSpPr>
          <p:nvPr>
            <p:ph type="title"/>
          </p:nvPr>
        </p:nvSpPr>
        <p:spPr/>
        <p:txBody>
          <a:bodyPr>
            <a:normAutofit/>
          </a:bodyPr>
          <a:lstStyle/>
          <a:p>
            <a:br>
              <a:rPr lang="en-GB" dirty="0"/>
            </a:br>
            <a:br>
              <a:rPr lang="en-GB" dirty="0">
                <a:solidFill>
                  <a:srgbClr val="FF0000"/>
                </a:solidFill>
              </a:rPr>
            </a:br>
            <a:endParaRPr lang="en-GB" dirty="0"/>
          </a:p>
        </p:txBody>
      </p:sp>
      <p:sp>
        <p:nvSpPr>
          <p:cNvPr id="9" name="Text Placeholder 8">
            <a:extLst>
              <a:ext uri="{FF2B5EF4-FFF2-40B4-BE49-F238E27FC236}">
                <a16:creationId xmlns:a16="http://schemas.microsoft.com/office/drawing/2014/main" id="{B2E18B3A-4B36-B780-41AB-87832447100B}"/>
              </a:ext>
            </a:extLst>
          </p:cNvPr>
          <p:cNvSpPr>
            <a:spLocks noGrp="1"/>
          </p:cNvSpPr>
          <p:nvPr>
            <p:ph type="body" idx="1"/>
          </p:nvPr>
        </p:nvSpPr>
        <p:spPr>
          <a:xfrm>
            <a:off x="844550" y="2592979"/>
            <a:ext cx="10515600" cy="1500187"/>
          </a:xfrm>
        </p:spPr>
        <p:txBody>
          <a:bodyPr>
            <a:normAutofit/>
          </a:bodyPr>
          <a:lstStyle/>
          <a:p>
            <a:pPr algn="ctr"/>
            <a:r>
              <a:rPr lang="en-GB" sz="4000" dirty="0">
                <a:solidFill>
                  <a:schemeClr val="tx1"/>
                </a:solidFill>
              </a:rPr>
              <a:t>Festive Attendance Alliance </a:t>
            </a:r>
          </a:p>
          <a:p>
            <a:pPr algn="ctr"/>
            <a:r>
              <a:rPr lang="en-GB" sz="4000" dirty="0">
                <a:solidFill>
                  <a:schemeClr val="tx1"/>
                </a:solidFill>
              </a:rPr>
              <a:t>Making Attendance Everyone’s Business </a:t>
            </a:r>
          </a:p>
        </p:txBody>
      </p:sp>
      <p:pic>
        <p:nvPicPr>
          <p:cNvPr id="5" name="Picture 4" descr="A purple and black background&#10;&#10;Description automatically generated">
            <a:extLst>
              <a:ext uri="{FF2B5EF4-FFF2-40B4-BE49-F238E27FC236}">
                <a16:creationId xmlns:a16="http://schemas.microsoft.com/office/drawing/2014/main" id="{DE86C74B-5056-F39B-99EB-22FC61DB4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3379"/>
            <a:ext cx="12192000" cy="1173163"/>
          </a:xfrm>
          <a:prstGeom prst="rect">
            <a:avLst/>
          </a:prstGeom>
        </p:spPr>
      </p:pic>
      <p:pic>
        <p:nvPicPr>
          <p:cNvPr id="7" name="Picture 6" descr="A black background with purple text&#10;&#10;Description automatically generated">
            <a:extLst>
              <a:ext uri="{FF2B5EF4-FFF2-40B4-BE49-F238E27FC236}">
                <a16:creationId xmlns:a16="http://schemas.microsoft.com/office/drawing/2014/main" id="{8AF7E307-849C-2D9E-B09D-9545BD80CC08}"/>
              </a:ext>
            </a:extLst>
          </p:cNvPr>
          <p:cNvPicPr>
            <a:picLocks noChangeAspect="1"/>
          </p:cNvPicPr>
          <p:nvPr/>
        </p:nvPicPr>
        <p:blipFill rotWithShape="1">
          <a:blip r:embed="rId3">
            <a:extLst>
              <a:ext uri="{28A0092B-C50C-407E-A947-70E740481C1C}">
                <a14:useLocalDpi xmlns:a14="http://schemas.microsoft.com/office/drawing/2010/main" val="0"/>
              </a:ext>
            </a:extLst>
          </a:blip>
          <a:srcRect t="72221"/>
          <a:stretch/>
        </p:blipFill>
        <p:spPr>
          <a:xfrm>
            <a:off x="0" y="5173073"/>
            <a:ext cx="12192000" cy="1452563"/>
          </a:xfrm>
          <a:prstGeom prst="rect">
            <a:avLst/>
          </a:prstGeom>
        </p:spPr>
      </p:pic>
      <p:pic>
        <p:nvPicPr>
          <p:cNvPr id="2" name="Picture 1">
            <a:extLst>
              <a:ext uri="{FF2B5EF4-FFF2-40B4-BE49-F238E27FC236}">
                <a16:creationId xmlns:a16="http://schemas.microsoft.com/office/drawing/2014/main" id="{3F5B73D4-6C17-8DCC-98F1-0D15AF2A0EEF}"/>
              </a:ext>
            </a:extLst>
          </p:cNvPr>
          <p:cNvPicPr>
            <a:picLocks noChangeAspect="1"/>
          </p:cNvPicPr>
          <p:nvPr/>
        </p:nvPicPr>
        <p:blipFill>
          <a:blip r:embed="rId4"/>
          <a:stretch>
            <a:fillRect/>
          </a:stretch>
        </p:blipFill>
        <p:spPr>
          <a:xfrm>
            <a:off x="4073888" y="4937821"/>
            <a:ext cx="3838672" cy="504000"/>
          </a:xfrm>
          <a:prstGeom prst="rect">
            <a:avLst/>
          </a:prstGeom>
        </p:spPr>
      </p:pic>
    </p:spTree>
    <p:extLst>
      <p:ext uri="{BB962C8B-B14F-4D97-AF65-F5344CB8AC3E}">
        <p14:creationId xmlns:p14="http://schemas.microsoft.com/office/powerpoint/2010/main" val="307195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D077-34D8-A4CB-FA11-BD9F7D6753D3}"/>
              </a:ext>
            </a:extLst>
          </p:cNvPr>
          <p:cNvSpPr>
            <a:spLocks noGrp="1"/>
          </p:cNvSpPr>
          <p:nvPr>
            <p:ph type="title"/>
          </p:nvPr>
        </p:nvSpPr>
        <p:spPr>
          <a:xfrm>
            <a:off x="1890782" y="78316"/>
            <a:ext cx="8828314" cy="658457"/>
          </a:xfrm>
        </p:spPr>
        <p:txBody>
          <a:bodyPr>
            <a:normAutofit fontScale="90000"/>
          </a:bodyPr>
          <a:lstStyle/>
          <a:p>
            <a:pPr algn="ctr"/>
            <a:r>
              <a:rPr lang="en-GB" dirty="0"/>
              <a:t>Co-Leadership </a:t>
            </a:r>
          </a:p>
        </p:txBody>
      </p:sp>
      <p:graphicFrame>
        <p:nvGraphicFramePr>
          <p:cNvPr id="6" name="Content Placeholder 5">
            <a:extLst>
              <a:ext uri="{FF2B5EF4-FFF2-40B4-BE49-F238E27FC236}">
                <a16:creationId xmlns:a16="http://schemas.microsoft.com/office/drawing/2014/main" id="{A1658B26-909F-9B51-2190-30960887B859}"/>
              </a:ext>
            </a:extLst>
          </p:cNvPr>
          <p:cNvGraphicFramePr>
            <a:graphicFrameLocks noGrp="1"/>
          </p:cNvGraphicFramePr>
          <p:nvPr>
            <p:ph sz="half" idx="2"/>
          </p:nvPr>
        </p:nvGraphicFramePr>
        <p:xfrm>
          <a:off x="6496334" y="621178"/>
          <a:ext cx="5334000" cy="550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7B92D916-A42F-8C28-B70F-D711287014EE}"/>
              </a:ext>
            </a:extLst>
          </p:cNvPr>
          <p:cNvGraphicFramePr>
            <a:graphicFrameLocks noGrp="1"/>
          </p:cNvGraphicFramePr>
          <p:nvPr>
            <p:ph sz="half" idx="1"/>
            <p:extLst>
              <p:ext uri="{D42A27DB-BD31-4B8C-83A1-F6EECF244321}">
                <p14:modId xmlns:p14="http://schemas.microsoft.com/office/powerpoint/2010/main" val="2448241912"/>
              </p:ext>
            </p:extLst>
          </p:nvPr>
        </p:nvGraphicFramePr>
        <p:xfrm>
          <a:off x="838199" y="645718"/>
          <a:ext cx="5658135" cy="55955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8" name="Straight Arrow Connector 7">
            <a:extLst>
              <a:ext uri="{FF2B5EF4-FFF2-40B4-BE49-F238E27FC236}">
                <a16:creationId xmlns:a16="http://schemas.microsoft.com/office/drawing/2014/main" id="{5237BA44-0D95-9D5A-173E-AD39A5E3BB3C}"/>
              </a:ext>
            </a:extLst>
          </p:cNvPr>
          <p:cNvCxnSpPr>
            <a:cxnSpLocks/>
          </p:cNvCxnSpPr>
          <p:nvPr/>
        </p:nvCxnSpPr>
        <p:spPr>
          <a:xfrm>
            <a:off x="4462818" y="3589361"/>
            <a:ext cx="2347415"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CDEE838-44FC-5F97-6CA9-AAE70F3B0AFB}"/>
              </a:ext>
            </a:extLst>
          </p:cNvPr>
          <p:cNvCxnSpPr>
            <a:cxnSpLocks/>
          </p:cNvCxnSpPr>
          <p:nvPr/>
        </p:nvCxnSpPr>
        <p:spPr>
          <a:xfrm>
            <a:off x="4587922" y="2527110"/>
            <a:ext cx="2618096"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Heart 11">
            <a:extLst>
              <a:ext uri="{FF2B5EF4-FFF2-40B4-BE49-F238E27FC236}">
                <a16:creationId xmlns:a16="http://schemas.microsoft.com/office/drawing/2014/main" id="{1F856099-189B-5C90-5801-39737A219650}"/>
              </a:ext>
            </a:extLst>
          </p:cNvPr>
          <p:cNvSpPr/>
          <p:nvPr/>
        </p:nvSpPr>
        <p:spPr>
          <a:xfrm>
            <a:off x="8529850" y="2989415"/>
            <a:ext cx="1402309" cy="1074586"/>
          </a:xfrm>
          <a:prstGeom prst="hear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Lived experience</a:t>
            </a:r>
          </a:p>
        </p:txBody>
      </p:sp>
      <p:pic>
        <p:nvPicPr>
          <p:cNvPr id="3" name="Picture 2" descr="A black background with purple text&#10;&#10;Description automatically generated">
            <a:extLst>
              <a:ext uri="{FF2B5EF4-FFF2-40B4-BE49-F238E27FC236}">
                <a16:creationId xmlns:a16="http://schemas.microsoft.com/office/drawing/2014/main" id="{46AF7AF7-D308-0A85-B496-BCB650A8FF9D}"/>
              </a:ext>
            </a:extLst>
          </p:cNvPr>
          <p:cNvPicPr>
            <a:picLocks noChangeAspect="1"/>
          </p:cNvPicPr>
          <p:nvPr/>
        </p:nvPicPr>
        <p:blipFill rotWithShape="1">
          <a:blip r:embed="rId1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4" name="Picture 3" descr="!R&amp;C">
            <a:extLst>
              <a:ext uri="{FF2B5EF4-FFF2-40B4-BE49-F238E27FC236}">
                <a16:creationId xmlns:a16="http://schemas.microsoft.com/office/drawing/2014/main" id="{A7064454-36DC-1E6A-77D5-34000C1A95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52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3BE50-DE80-25CF-3DEB-4C0FBBB4E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CDEA5-65F5-9555-28C7-96DFE3EC72BD}"/>
              </a:ext>
            </a:extLst>
          </p:cNvPr>
          <p:cNvSpPr>
            <a:spLocks noGrp="1"/>
          </p:cNvSpPr>
          <p:nvPr>
            <p:ph type="title"/>
          </p:nvPr>
        </p:nvSpPr>
        <p:spPr>
          <a:xfrm>
            <a:off x="838200" y="38314"/>
            <a:ext cx="10515600" cy="1325563"/>
          </a:xfrm>
        </p:spPr>
        <p:txBody>
          <a:bodyPr>
            <a:normAutofit/>
          </a:bodyPr>
          <a:lstStyle/>
          <a:p>
            <a:pPr algn="ctr"/>
            <a:r>
              <a:rPr lang="en-GB" sz="3600" b="1" dirty="0"/>
              <a:t>Health </a:t>
            </a:r>
          </a:p>
        </p:txBody>
      </p:sp>
      <p:pic>
        <p:nvPicPr>
          <p:cNvPr id="4" name="Picture 3" descr="A black background with purple text&#10;&#10;Description automatically generated">
            <a:extLst>
              <a:ext uri="{FF2B5EF4-FFF2-40B4-BE49-F238E27FC236}">
                <a16:creationId xmlns:a16="http://schemas.microsoft.com/office/drawing/2014/main" id="{4BDBDA31-89C5-CC65-EC27-997D5811AF9D}"/>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graphicFrame>
        <p:nvGraphicFramePr>
          <p:cNvPr id="5" name="Content Placeholder 4">
            <a:extLst>
              <a:ext uri="{FF2B5EF4-FFF2-40B4-BE49-F238E27FC236}">
                <a16:creationId xmlns:a16="http://schemas.microsoft.com/office/drawing/2014/main" id="{C43E22B7-326F-6795-9F09-D0B7FB709680}"/>
              </a:ext>
            </a:extLst>
          </p:cNvPr>
          <p:cNvGraphicFramePr>
            <a:graphicFrameLocks noGrp="1"/>
          </p:cNvGraphicFramePr>
          <p:nvPr>
            <p:ph idx="1"/>
            <p:extLst>
              <p:ext uri="{D42A27DB-BD31-4B8C-83A1-F6EECF244321}">
                <p14:modId xmlns:p14="http://schemas.microsoft.com/office/powerpoint/2010/main" val="2560273323"/>
              </p:ext>
            </p:extLst>
          </p:nvPr>
        </p:nvGraphicFramePr>
        <p:xfrm>
          <a:off x="838203" y="1016744"/>
          <a:ext cx="10515597" cy="4119880"/>
        </p:xfrm>
        <a:graphic>
          <a:graphicData uri="http://schemas.openxmlformats.org/drawingml/2006/table">
            <a:tbl>
              <a:tblPr firstRow="1" bandRow="1">
                <a:tableStyleId>{93296810-A885-4BE3-A3E7-6D5BEEA58F35}</a:tableStyleId>
              </a:tblPr>
              <a:tblGrid>
                <a:gridCol w="3505199">
                  <a:extLst>
                    <a:ext uri="{9D8B030D-6E8A-4147-A177-3AD203B41FA5}">
                      <a16:colId xmlns:a16="http://schemas.microsoft.com/office/drawing/2014/main" val="1947660539"/>
                    </a:ext>
                  </a:extLst>
                </a:gridCol>
                <a:gridCol w="3505199">
                  <a:extLst>
                    <a:ext uri="{9D8B030D-6E8A-4147-A177-3AD203B41FA5}">
                      <a16:colId xmlns:a16="http://schemas.microsoft.com/office/drawing/2014/main" val="2910058746"/>
                    </a:ext>
                  </a:extLst>
                </a:gridCol>
                <a:gridCol w="3505199">
                  <a:extLst>
                    <a:ext uri="{9D8B030D-6E8A-4147-A177-3AD203B41FA5}">
                      <a16:colId xmlns:a16="http://schemas.microsoft.com/office/drawing/2014/main" val="736465280"/>
                    </a:ext>
                  </a:extLst>
                </a:gridCol>
              </a:tblGrid>
              <a:tr h="370840">
                <a:tc>
                  <a:txBody>
                    <a:bodyPr/>
                    <a:lstStyle/>
                    <a:p>
                      <a:r>
                        <a:rPr lang="en-GB" dirty="0"/>
                        <a:t>Who are we</a:t>
                      </a:r>
                    </a:p>
                  </a:txBody>
                  <a:tcPr/>
                </a:tc>
                <a:tc>
                  <a:txBody>
                    <a:bodyPr/>
                    <a:lstStyle/>
                    <a:p>
                      <a:r>
                        <a:rPr lang="en-GB" dirty="0"/>
                        <a:t>Why </a:t>
                      </a:r>
                    </a:p>
                  </a:txBody>
                  <a:tcPr/>
                </a:tc>
                <a:tc>
                  <a:txBody>
                    <a:bodyPr/>
                    <a:lstStyle/>
                    <a:p>
                      <a:r>
                        <a:rPr lang="en-GB" dirty="0"/>
                        <a:t>What have we done </a:t>
                      </a:r>
                    </a:p>
                  </a:txBody>
                  <a:tcPr/>
                </a:tc>
                <a:extLst>
                  <a:ext uri="{0D108BD9-81ED-4DB2-BD59-A6C34878D82A}">
                    <a16:rowId xmlns:a16="http://schemas.microsoft.com/office/drawing/2014/main" val="907345920"/>
                  </a:ext>
                </a:extLst>
              </a:tr>
              <a:tr h="370840">
                <a:tc>
                  <a:txBody>
                    <a:bodyPr/>
                    <a:lstStyle/>
                    <a:p>
                      <a:pPr marL="285750" indent="-285750">
                        <a:buFont typeface="Arial" panose="020B0604020202020204" pitchFamily="34" charset="0"/>
                        <a:buChar char="•"/>
                      </a:pPr>
                      <a:r>
                        <a:rPr lang="en-GB" sz="1600" dirty="0"/>
                        <a:t>Wendy Kelly – South Tees Public Health</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Richard Gerard – South Tees Public Health</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Ruth Fox– Footprints in the Community</a:t>
                      </a:r>
                    </a:p>
                    <a:p>
                      <a:endParaRPr lang="en-GB" sz="1600" dirty="0"/>
                    </a:p>
                  </a:txBody>
                  <a:tcPr/>
                </a:tc>
                <a:tc>
                  <a:txBody>
                    <a:bodyPr/>
                    <a:lstStyle/>
                    <a:p>
                      <a:r>
                        <a:rPr lang="en-GB" sz="1600" dirty="0"/>
                        <a:t>Barriers around diagnosis and treatment of pupil health conditions needs to be understood</a:t>
                      </a:r>
                    </a:p>
                    <a:p>
                      <a:endParaRPr lang="en-GB" sz="1600" dirty="0"/>
                    </a:p>
                    <a:p>
                      <a:r>
                        <a:rPr lang="en-GB" sz="1600" dirty="0"/>
                        <a:t>Schools need to have access to the right support</a:t>
                      </a:r>
                    </a:p>
                    <a:p>
                      <a:endParaRPr lang="en-GB" sz="1600" dirty="0"/>
                    </a:p>
                    <a:p>
                      <a:r>
                        <a:rPr lang="en-GB" sz="1600" dirty="0"/>
                        <a:t>Health, education and the community need to work together and align services</a:t>
                      </a:r>
                    </a:p>
                    <a:p>
                      <a:endParaRPr lang="en-GB" sz="1600" dirty="0"/>
                    </a:p>
                    <a:p>
                      <a:r>
                        <a:rPr lang="en-GB" sz="1600" dirty="0"/>
                        <a:t>Parents need advice and guidance about when to keep C&amp;YP at home and when they should be in school</a:t>
                      </a:r>
                    </a:p>
                    <a:p>
                      <a:endParaRPr lang="en-GB" sz="1600" dirty="0"/>
                    </a:p>
                  </a:txBody>
                  <a:tcPr/>
                </a:tc>
                <a:tc>
                  <a:txBody>
                    <a:bodyPr/>
                    <a:lstStyle/>
                    <a:p>
                      <a:r>
                        <a:rPr lang="en-GB" sz="1600" dirty="0"/>
                        <a:t>Launched the HeadStart attendance pilot</a:t>
                      </a:r>
                    </a:p>
                    <a:p>
                      <a:r>
                        <a:rPr lang="en-GB" sz="1600" dirty="0"/>
                        <a:t>Launched HealthStart</a:t>
                      </a:r>
                    </a:p>
                    <a:p>
                      <a:r>
                        <a:rPr lang="en-GB" sz="1600" dirty="0"/>
                        <a:t>Promoted Heathier Together Schools</a:t>
                      </a:r>
                    </a:p>
                    <a:p>
                      <a:r>
                        <a:rPr lang="en-GB" sz="1600" dirty="0"/>
                        <a:t>Planned the role out of MECC</a:t>
                      </a:r>
                    </a:p>
                    <a:p>
                      <a:endParaRPr lang="en-GB" sz="1600" dirty="0"/>
                    </a:p>
                  </a:txBody>
                  <a:tcPr/>
                </a:tc>
                <a:extLst>
                  <a:ext uri="{0D108BD9-81ED-4DB2-BD59-A6C34878D82A}">
                    <a16:rowId xmlns:a16="http://schemas.microsoft.com/office/drawing/2014/main" val="828730994"/>
                  </a:ext>
                </a:extLst>
              </a:tr>
            </a:tbl>
          </a:graphicData>
        </a:graphic>
      </p:graphicFrame>
      <p:pic>
        <p:nvPicPr>
          <p:cNvPr id="3" name="Picture 2" descr="!R&amp;C">
            <a:extLst>
              <a:ext uri="{FF2B5EF4-FFF2-40B4-BE49-F238E27FC236}">
                <a16:creationId xmlns:a16="http://schemas.microsoft.com/office/drawing/2014/main" id="{C98D6024-3D33-75E0-EFA3-67FD47CCC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heart shaped image of various healthy foods&#10;&#10;AI-generated content may be incorrect.">
            <a:extLst>
              <a:ext uri="{FF2B5EF4-FFF2-40B4-BE49-F238E27FC236}">
                <a16:creationId xmlns:a16="http://schemas.microsoft.com/office/drawing/2014/main" id="{9887BBB1-8DE0-74EF-B051-720E534571FA}"/>
              </a:ext>
            </a:extLst>
          </p:cNvPr>
          <p:cNvPicPr>
            <a:picLocks noChangeAspect="1"/>
          </p:cNvPicPr>
          <p:nvPr/>
        </p:nvPicPr>
        <p:blipFill>
          <a:blip r:embed="rId5"/>
          <a:stretch>
            <a:fillRect/>
          </a:stretch>
        </p:blipFill>
        <p:spPr>
          <a:xfrm>
            <a:off x="9083116" y="2932226"/>
            <a:ext cx="2162175" cy="2114550"/>
          </a:xfrm>
          <a:prstGeom prst="rect">
            <a:avLst/>
          </a:prstGeom>
        </p:spPr>
      </p:pic>
      <p:pic>
        <p:nvPicPr>
          <p:cNvPr id="9" name="Picture 8" descr="A group of hands holding different objects&#10;&#10;AI-generated content may be incorrect.">
            <a:extLst>
              <a:ext uri="{FF2B5EF4-FFF2-40B4-BE49-F238E27FC236}">
                <a16:creationId xmlns:a16="http://schemas.microsoft.com/office/drawing/2014/main" id="{66DF4025-D6B2-DE7E-8B83-CAAD83F3BE11}"/>
              </a:ext>
            </a:extLst>
          </p:cNvPr>
          <p:cNvPicPr>
            <a:picLocks noChangeAspect="1"/>
          </p:cNvPicPr>
          <p:nvPr/>
        </p:nvPicPr>
        <p:blipFill>
          <a:blip r:embed="rId6"/>
          <a:stretch>
            <a:fillRect/>
          </a:stretch>
        </p:blipFill>
        <p:spPr>
          <a:xfrm>
            <a:off x="838200" y="3422309"/>
            <a:ext cx="2295144" cy="1714315"/>
          </a:xfrm>
          <a:prstGeom prst="rect">
            <a:avLst/>
          </a:prstGeom>
        </p:spPr>
      </p:pic>
    </p:spTree>
    <p:extLst>
      <p:ext uri="{BB962C8B-B14F-4D97-AF65-F5344CB8AC3E}">
        <p14:creationId xmlns:p14="http://schemas.microsoft.com/office/powerpoint/2010/main" val="1752823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F859B-2D33-E631-07FB-2CAB8CAE4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AB101-6436-80A8-95FB-8A02FD77CB79}"/>
              </a:ext>
            </a:extLst>
          </p:cNvPr>
          <p:cNvSpPr>
            <a:spLocks noGrp="1"/>
          </p:cNvSpPr>
          <p:nvPr>
            <p:ph type="title"/>
          </p:nvPr>
        </p:nvSpPr>
        <p:spPr>
          <a:xfrm>
            <a:off x="838200" y="38314"/>
            <a:ext cx="10515600" cy="1325563"/>
          </a:xfrm>
        </p:spPr>
        <p:txBody>
          <a:bodyPr>
            <a:normAutofit/>
          </a:bodyPr>
          <a:lstStyle/>
          <a:p>
            <a:pPr algn="ctr"/>
            <a:r>
              <a:rPr lang="en-GB" sz="3600" b="1" dirty="0"/>
              <a:t>Mentoring/Peer Support &amp; Coaching </a:t>
            </a:r>
          </a:p>
        </p:txBody>
      </p:sp>
      <p:pic>
        <p:nvPicPr>
          <p:cNvPr id="4" name="Picture 3" descr="A black background with purple text&#10;&#10;Description automatically generated">
            <a:extLst>
              <a:ext uri="{FF2B5EF4-FFF2-40B4-BE49-F238E27FC236}">
                <a16:creationId xmlns:a16="http://schemas.microsoft.com/office/drawing/2014/main" id="{9852BFBB-94DE-5009-C758-8D587BFA5454}"/>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5034"/>
            <a:ext cx="12163425" cy="1862965"/>
          </a:xfrm>
          <a:prstGeom prst="rect">
            <a:avLst/>
          </a:prstGeom>
        </p:spPr>
      </p:pic>
      <p:pic>
        <p:nvPicPr>
          <p:cNvPr id="3" name="Picture 2" descr="!R&amp;C">
            <a:extLst>
              <a:ext uri="{FF2B5EF4-FFF2-40B4-BE49-F238E27FC236}">
                <a16:creationId xmlns:a16="http://schemas.microsoft.com/office/drawing/2014/main" id="{DDE47F82-77F4-5EE1-FDBC-1B501B8C0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a:extLst>
              <a:ext uri="{FF2B5EF4-FFF2-40B4-BE49-F238E27FC236}">
                <a16:creationId xmlns:a16="http://schemas.microsoft.com/office/drawing/2014/main" id="{82940507-1C33-194C-D66E-921219912435}"/>
              </a:ext>
            </a:extLst>
          </p:cNvPr>
          <p:cNvGraphicFramePr>
            <a:graphicFrameLocks noGrp="1"/>
          </p:cNvGraphicFramePr>
          <p:nvPr>
            <p:extLst>
              <p:ext uri="{D42A27DB-BD31-4B8C-83A1-F6EECF244321}">
                <p14:modId xmlns:p14="http://schemas.microsoft.com/office/powerpoint/2010/main" val="352126335"/>
              </p:ext>
            </p:extLst>
          </p:nvPr>
        </p:nvGraphicFramePr>
        <p:xfrm>
          <a:off x="721592" y="1114001"/>
          <a:ext cx="10515600" cy="3656166"/>
        </p:xfrm>
        <a:graphic>
          <a:graphicData uri="http://schemas.openxmlformats.org/drawingml/2006/table">
            <a:tbl>
              <a:tblPr firstRow="1" bandRow="1">
                <a:tableStyleId>{00A15C55-8517-42AA-B614-E9B94910E393}</a:tableStyleId>
              </a:tblPr>
              <a:tblGrid>
                <a:gridCol w="3505200">
                  <a:extLst>
                    <a:ext uri="{9D8B030D-6E8A-4147-A177-3AD203B41FA5}">
                      <a16:colId xmlns:a16="http://schemas.microsoft.com/office/drawing/2014/main" val="3087468045"/>
                    </a:ext>
                  </a:extLst>
                </a:gridCol>
                <a:gridCol w="3505200">
                  <a:extLst>
                    <a:ext uri="{9D8B030D-6E8A-4147-A177-3AD203B41FA5}">
                      <a16:colId xmlns:a16="http://schemas.microsoft.com/office/drawing/2014/main" val="901497845"/>
                    </a:ext>
                  </a:extLst>
                </a:gridCol>
                <a:gridCol w="3505200">
                  <a:extLst>
                    <a:ext uri="{9D8B030D-6E8A-4147-A177-3AD203B41FA5}">
                      <a16:colId xmlns:a16="http://schemas.microsoft.com/office/drawing/2014/main" val="2901317239"/>
                    </a:ext>
                  </a:extLst>
                </a:gridCol>
              </a:tblGrid>
              <a:tr h="394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Who are we </a:t>
                      </a:r>
                    </a:p>
                  </a:txBody>
                  <a:tcPr/>
                </a:tc>
                <a:tc>
                  <a:txBody>
                    <a:bodyPr/>
                    <a:lstStyle/>
                    <a:p>
                      <a:r>
                        <a:rPr lang="en-GB" dirty="0"/>
                        <a:t>Why </a:t>
                      </a:r>
                    </a:p>
                  </a:txBody>
                  <a:tcPr/>
                </a:tc>
                <a:tc>
                  <a:txBody>
                    <a:bodyPr/>
                    <a:lstStyle/>
                    <a:p>
                      <a:r>
                        <a:rPr lang="en-GB" dirty="0"/>
                        <a:t>What have we done </a:t>
                      </a:r>
                    </a:p>
                  </a:txBody>
                  <a:tcPr/>
                </a:tc>
                <a:extLst>
                  <a:ext uri="{0D108BD9-81ED-4DB2-BD59-A6C34878D82A}">
                    <a16:rowId xmlns:a16="http://schemas.microsoft.com/office/drawing/2014/main" val="1549205452"/>
                  </a:ext>
                </a:extLst>
              </a:tr>
              <a:tr h="3257158">
                <a:tc>
                  <a:txBody>
                    <a:bodyPr/>
                    <a:lstStyle/>
                    <a:p>
                      <a:pPr marL="285750" indent="-285750">
                        <a:buFont typeface="Arial" panose="020B0604020202020204" pitchFamily="34" charset="0"/>
                        <a:buChar char="•"/>
                      </a:pPr>
                      <a:r>
                        <a:rPr lang="en-GB" sz="1600" dirty="0"/>
                        <a:t>Liz Edwards – Founder and CEO of Rubies Charity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Andy Appleyard – Programme Officer, HeadStart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Katie Cowie – Programme Manager, Bridges Outcomes Partnership (Turning Tides)</a:t>
                      </a:r>
                    </a:p>
                    <a:p>
                      <a:endParaRPr lang="en-GB" sz="1600" dirty="0"/>
                    </a:p>
                  </a:txBody>
                  <a:tcPr/>
                </a:tc>
                <a:tc>
                  <a:txBody>
                    <a:bodyPr/>
                    <a:lstStyle/>
                    <a:p>
                      <a:r>
                        <a:rPr lang="en-GB" sz="1600" dirty="0"/>
                        <a:t>Ensuring all children and young people have access to a trusted adult (mentors and coaches) in schools/colleges</a:t>
                      </a:r>
                    </a:p>
                    <a:p>
                      <a:endParaRPr lang="en-GB" sz="1600" dirty="0"/>
                    </a:p>
                    <a:p>
                      <a:r>
                        <a:rPr lang="en-GB" sz="1600" dirty="0"/>
                        <a:t>Expand reach of peer support models to help improve transition to secondary  school</a:t>
                      </a:r>
                    </a:p>
                    <a:p>
                      <a:endParaRPr lang="en-GB" sz="1600" dirty="0"/>
                    </a:p>
                    <a:p>
                      <a:r>
                        <a:rPr lang="en-GB" sz="1600" dirty="0"/>
                        <a:t>Build a research base that proves wellbeing support increases attendance</a:t>
                      </a:r>
                    </a:p>
                    <a:p>
                      <a:endParaRPr lang="en-GB" sz="1600" dirty="0"/>
                    </a:p>
                  </a:txBody>
                  <a:tcPr/>
                </a:tc>
                <a:tc>
                  <a:txBody>
                    <a:bodyPr/>
                    <a:lstStyle/>
                    <a:p>
                      <a:r>
                        <a:rPr lang="en-GB" sz="1600" dirty="0"/>
                        <a:t>10  Secondary schools benefitted from group work targeted at improving outcomes for girls</a:t>
                      </a:r>
                    </a:p>
                    <a:p>
                      <a:endParaRPr lang="en-GB" sz="1600" dirty="0"/>
                    </a:p>
                    <a:p>
                      <a:r>
                        <a:rPr lang="en-GB" sz="1600" dirty="0"/>
                        <a:t>Primary school pupils benefitted from peer transition support and HAF summer activities</a:t>
                      </a:r>
                    </a:p>
                    <a:p>
                      <a:endParaRPr lang="en-GB" sz="1600" dirty="0"/>
                    </a:p>
                    <a:p>
                      <a:r>
                        <a:rPr lang="en-GB" sz="1600" dirty="0"/>
                        <a:t>28 secondary schools/colleges have benefitted from trusted adults improving pupils' wellbeing</a:t>
                      </a:r>
                    </a:p>
                    <a:p>
                      <a:endParaRPr lang="en-GB" sz="1600" dirty="0"/>
                    </a:p>
                  </a:txBody>
                  <a:tcPr/>
                </a:tc>
                <a:extLst>
                  <a:ext uri="{0D108BD9-81ED-4DB2-BD59-A6C34878D82A}">
                    <a16:rowId xmlns:a16="http://schemas.microsoft.com/office/drawing/2014/main" val="1268238601"/>
                  </a:ext>
                </a:extLst>
              </a:tr>
            </a:tbl>
          </a:graphicData>
        </a:graphic>
      </p:graphicFrame>
      <p:pic>
        <p:nvPicPr>
          <p:cNvPr id="11" name="Picture 10" descr="A blue text on a black background&#10;&#10;AI-generated content may be incorrect.">
            <a:extLst>
              <a:ext uri="{FF2B5EF4-FFF2-40B4-BE49-F238E27FC236}">
                <a16:creationId xmlns:a16="http://schemas.microsoft.com/office/drawing/2014/main" id="{B62FCFF4-A303-C6EA-9530-4EFC497A2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8241" y="4804536"/>
            <a:ext cx="1582264" cy="500667"/>
          </a:xfrm>
          <a:prstGeom prst="rect">
            <a:avLst/>
          </a:prstGeom>
        </p:spPr>
      </p:pic>
      <p:pic>
        <p:nvPicPr>
          <p:cNvPr id="12" name="Picture 11">
            <a:extLst>
              <a:ext uri="{FF2B5EF4-FFF2-40B4-BE49-F238E27FC236}">
                <a16:creationId xmlns:a16="http://schemas.microsoft.com/office/drawing/2014/main" id="{4BDAB6D7-0887-47AC-781D-44C07DA45CD4}"/>
              </a:ext>
            </a:extLst>
          </p:cNvPr>
          <p:cNvPicPr>
            <a:picLocks noChangeAspect="1"/>
          </p:cNvPicPr>
          <p:nvPr/>
        </p:nvPicPr>
        <p:blipFill>
          <a:blip r:embed="rId6"/>
          <a:stretch>
            <a:fillRect/>
          </a:stretch>
        </p:blipFill>
        <p:spPr>
          <a:xfrm>
            <a:off x="2802105" y="4765965"/>
            <a:ext cx="627942" cy="627942"/>
          </a:xfrm>
          <a:prstGeom prst="rect">
            <a:avLst/>
          </a:prstGeom>
        </p:spPr>
      </p:pic>
      <p:pic>
        <p:nvPicPr>
          <p:cNvPr id="13" name="Picture 12">
            <a:extLst>
              <a:ext uri="{FF2B5EF4-FFF2-40B4-BE49-F238E27FC236}">
                <a16:creationId xmlns:a16="http://schemas.microsoft.com/office/drawing/2014/main" id="{3E059073-DFB9-4084-E179-4AEF7DF61C49}"/>
              </a:ext>
            </a:extLst>
          </p:cNvPr>
          <p:cNvPicPr>
            <a:picLocks noChangeAspect="1"/>
          </p:cNvPicPr>
          <p:nvPr/>
        </p:nvPicPr>
        <p:blipFill>
          <a:blip r:embed="rId7"/>
          <a:stretch>
            <a:fillRect/>
          </a:stretch>
        </p:blipFill>
        <p:spPr>
          <a:xfrm>
            <a:off x="3430047" y="4765965"/>
            <a:ext cx="707197" cy="701101"/>
          </a:xfrm>
          <a:prstGeom prst="rect">
            <a:avLst/>
          </a:prstGeom>
        </p:spPr>
      </p:pic>
      <p:pic>
        <p:nvPicPr>
          <p:cNvPr id="14" name="Picture 13">
            <a:extLst>
              <a:ext uri="{FF2B5EF4-FFF2-40B4-BE49-F238E27FC236}">
                <a16:creationId xmlns:a16="http://schemas.microsoft.com/office/drawing/2014/main" id="{237AE0E1-4D59-2A1C-55BF-A3E6BA97777B}"/>
              </a:ext>
            </a:extLst>
          </p:cNvPr>
          <p:cNvPicPr>
            <a:picLocks noChangeAspect="1"/>
          </p:cNvPicPr>
          <p:nvPr/>
        </p:nvPicPr>
        <p:blipFill>
          <a:blip r:embed="rId8"/>
          <a:stretch>
            <a:fillRect/>
          </a:stretch>
        </p:blipFill>
        <p:spPr>
          <a:xfrm>
            <a:off x="4213194" y="4956289"/>
            <a:ext cx="1511939" cy="323116"/>
          </a:xfrm>
          <a:prstGeom prst="rect">
            <a:avLst/>
          </a:prstGeom>
        </p:spPr>
      </p:pic>
      <p:pic>
        <p:nvPicPr>
          <p:cNvPr id="15" name="Picture 14">
            <a:extLst>
              <a:ext uri="{FF2B5EF4-FFF2-40B4-BE49-F238E27FC236}">
                <a16:creationId xmlns:a16="http://schemas.microsoft.com/office/drawing/2014/main" id="{71C57A06-DAA6-E902-8A6D-2198AFA3F699}"/>
              </a:ext>
            </a:extLst>
          </p:cNvPr>
          <p:cNvPicPr>
            <a:picLocks noChangeAspect="1"/>
          </p:cNvPicPr>
          <p:nvPr/>
        </p:nvPicPr>
        <p:blipFill>
          <a:blip r:embed="rId9"/>
          <a:stretch>
            <a:fillRect/>
          </a:stretch>
        </p:blipFill>
        <p:spPr>
          <a:xfrm>
            <a:off x="8040018" y="4790351"/>
            <a:ext cx="1511939" cy="676715"/>
          </a:xfrm>
          <a:prstGeom prst="rect">
            <a:avLst/>
          </a:prstGeom>
        </p:spPr>
      </p:pic>
      <p:pic>
        <p:nvPicPr>
          <p:cNvPr id="16" name="Picture 15">
            <a:extLst>
              <a:ext uri="{FF2B5EF4-FFF2-40B4-BE49-F238E27FC236}">
                <a16:creationId xmlns:a16="http://schemas.microsoft.com/office/drawing/2014/main" id="{3A43C456-4B27-EC68-D449-AAB0D892EB8F}"/>
              </a:ext>
            </a:extLst>
          </p:cNvPr>
          <p:cNvPicPr>
            <a:picLocks noChangeAspect="1"/>
          </p:cNvPicPr>
          <p:nvPr/>
        </p:nvPicPr>
        <p:blipFill>
          <a:blip r:embed="rId10"/>
          <a:stretch>
            <a:fillRect/>
          </a:stretch>
        </p:blipFill>
        <p:spPr>
          <a:xfrm>
            <a:off x="5552389" y="4799495"/>
            <a:ext cx="1359526" cy="634039"/>
          </a:xfrm>
          <a:prstGeom prst="rect">
            <a:avLst/>
          </a:prstGeom>
        </p:spPr>
      </p:pic>
      <p:pic>
        <p:nvPicPr>
          <p:cNvPr id="17" name="Picture 16">
            <a:extLst>
              <a:ext uri="{FF2B5EF4-FFF2-40B4-BE49-F238E27FC236}">
                <a16:creationId xmlns:a16="http://schemas.microsoft.com/office/drawing/2014/main" id="{ED949E37-2988-1D80-5718-3A635B87D64E}"/>
              </a:ext>
            </a:extLst>
          </p:cNvPr>
          <p:cNvPicPr>
            <a:picLocks noChangeAspect="1"/>
          </p:cNvPicPr>
          <p:nvPr/>
        </p:nvPicPr>
        <p:blipFill>
          <a:blip r:embed="rId11"/>
          <a:stretch>
            <a:fillRect/>
          </a:stretch>
        </p:blipFill>
        <p:spPr>
          <a:xfrm>
            <a:off x="6912160" y="4765965"/>
            <a:ext cx="841321" cy="841321"/>
          </a:xfrm>
          <a:prstGeom prst="rect">
            <a:avLst/>
          </a:prstGeom>
        </p:spPr>
      </p:pic>
      <p:pic>
        <p:nvPicPr>
          <p:cNvPr id="18" name="Picture 17">
            <a:extLst>
              <a:ext uri="{FF2B5EF4-FFF2-40B4-BE49-F238E27FC236}">
                <a16:creationId xmlns:a16="http://schemas.microsoft.com/office/drawing/2014/main" id="{81652AAD-1116-FC25-CFEF-EF3B205B6374}"/>
              </a:ext>
            </a:extLst>
          </p:cNvPr>
          <p:cNvPicPr>
            <a:picLocks noChangeAspect="1"/>
          </p:cNvPicPr>
          <p:nvPr/>
        </p:nvPicPr>
        <p:blipFill>
          <a:blip r:embed="rId12"/>
          <a:stretch>
            <a:fillRect/>
          </a:stretch>
        </p:blipFill>
        <p:spPr>
          <a:xfrm>
            <a:off x="8040018" y="5416057"/>
            <a:ext cx="2664183" cy="329213"/>
          </a:xfrm>
          <a:prstGeom prst="rect">
            <a:avLst/>
          </a:prstGeom>
        </p:spPr>
      </p:pic>
    </p:spTree>
    <p:extLst>
      <p:ext uri="{BB962C8B-B14F-4D97-AF65-F5344CB8AC3E}">
        <p14:creationId xmlns:p14="http://schemas.microsoft.com/office/powerpoint/2010/main" val="224426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7DAB4-E172-CA30-8B5F-940222A5F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9B39A-A9EE-169D-B044-8CAD0A1C0392}"/>
              </a:ext>
            </a:extLst>
          </p:cNvPr>
          <p:cNvSpPr>
            <a:spLocks noGrp="1"/>
          </p:cNvSpPr>
          <p:nvPr>
            <p:ph type="title"/>
          </p:nvPr>
        </p:nvSpPr>
        <p:spPr>
          <a:xfrm>
            <a:off x="838200" y="38314"/>
            <a:ext cx="10515600" cy="1325563"/>
          </a:xfrm>
        </p:spPr>
        <p:txBody>
          <a:bodyPr>
            <a:normAutofit/>
          </a:bodyPr>
          <a:lstStyle/>
          <a:p>
            <a:pPr algn="ctr"/>
            <a:r>
              <a:rPr lang="en-GB" sz="3600" b="1" dirty="0"/>
              <a:t>Creativity, cultural and joyful interventions   </a:t>
            </a:r>
          </a:p>
        </p:txBody>
      </p:sp>
      <p:pic>
        <p:nvPicPr>
          <p:cNvPr id="4" name="Picture 3" descr="A black background with purple text&#10;&#10;Description automatically generated">
            <a:extLst>
              <a:ext uri="{FF2B5EF4-FFF2-40B4-BE49-F238E27FC236}">
                <a16:creationId xmlns:a16="http://schemas.microsoft.com/office/drawing/2014/main" id="{81A266E1-AC65-5B1B-C337-A52E9C09983C}"/>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graphicFrame>
        <p:nvGraphicFramePr>
          <p:cNvPr id="5" name="Content Placeholder 4">
            <a:extLst>
              <a:ext uri="{FF2B5EF4-FFF2-40B4-BE49-F238E27FC236}">
                <a16:creationId xmlns:a16="http://schemas.microsoft.com/office/drawing/2014/main" id="{63707032-9806-EAC6-33C5-FDA040F30294}"/>
              </a:ext>
            </a:extLst>
          </p:cNvPr>
          <p:cNvGraphicFramePr>
            <a:graphicFrameLocks noGrp="1"/>
          </p:cNvGraphicFramePr>
          <p:nvPr>
            <p:ph idx="1"/>
            <p:extLst>
              <p:ext uri="{D42A27DB-BD31-4B8C-83A1-F6EECF244321}">
                <p14:modId xmlns:p14="http://schemas.microsoft.com/office/powerpoint/2010/main" val="3834438383"/>
              </p:ext>
            </p:extLst>
          </p:nvPr>
        </p:nvGraphicFramePr>
        <p:xfrm>
          <a:off x="1164336" y="994936"/>
          <a:ext cx="9656064" cy="5195552"/>
        </p:xfrm>
        <a:graphic>
          <a:graphicData uri="http://schemas.openxmlformats.org/drawingml/2006/table">
            <a:tbl>
              <a:tblPr firstRow="1" bandRow="1">
                <a:tableStyleId>{7DF18680-E054-41AD-8BC1-D1AEF772440D}</a:tableStyleId>
              </a:tblPr>
              <a:tblGrid>
                <a:gridCol w="3218688">
                  <a:extLst>
                    <a:ext uri="{9D8B030D-6E8A-4147-A177-3AD203B41FA5}">
                      <a16:colId xmlns:a16="http://schemas.microsoft.com/office/drawing/2014/main" val="1947660539"/>
                    </a:ext>
                  </a:extLst>
                </a:gridCol>
                <a:gridCol w="3218688">
                  <a:extLst>
                    <a:ext uri="{9D8B030D-6E8A-4147-A177-3AD203B41FA5}">
                      <a16:colId xmlns:a16="http://schemas.microsoft.com/office/drawing/2014/main" val="2910058746"/>
                    </a:ext>
                  </a:extLst>
                </a:gridCol>
                <a:gridCol w="3218688">
                  <a:extLst>
                    <a:ext uri="{9D8B030D-6E8A-4147-A177-3AD203B41FA5}">
                      <a16:colId xmlns:a16="http://schemas.microsoft.com/office/drawing/2014/main" val="736465280"/>
                    </a:ext>
                  </a:extLst>
                </a:gridCol>
              </a:tblGrid>
              <a:tr h="373333">
                <a:tc>
                  <a:txBody>
                    <a:bodyPr/>
                    <a:lstStyle/>
                    <a:p>
                      <a:r>
                        <a:rPr lang="en-GB" dirty="0"/>
                        <a:t>Who are we</a:t>
                      </a:r>
                    </a:p>
                  </a:txBody>
                  <a:tcPr/>
                </a:tc>
                <a:tc>
                  <a:txBody>
                    <a:bodyPr/>
                    <a:lstStyle/>
                    <a:p>
                      <a:r>
                        <a:rPr lang="en-GB" dirty="0"/>
                        <a:t>Why </a:t>
                      </a:r>
                    </a:p>
                  </a:txBody>
                  <a:tcPr/>
                </a:tc>
                <a:tc>
                  <a:txBody>
                    <a:bodyPr/>
                    <a:lstStyle/>
                    <a:p>
                      <a:r>
                        <a:rPr lang="en-GB" dirty="0"/>
                        <a:t>What have we done </a:t>
                      </a:r>
                    </a:p>
                  </a:txBody>
                  <a:tcPr/>
                </a:tc>
                <a:extLst>
                  <a:ext uri="{0D108BD9-81ED-4DB2-BD59-A6C34878D82A}">
                    <a16:rowId xmlns:a16="http://schemas.microsoft.com/office/drawing/2014/main" val="907345920"/>
                  </a:ext>
                </a:extLst>
              </a:tr>
              <a:tr h="4822219">
                <a:tc>
                  <a:txBody>
                    <a:bodyPr/>
                    <a:lstStyle/>
                    <a:p>
                      <a:pPr marL="285750" indent="-285750">
                        <a:buFont typeface="Arial" panose="020B0604020202020204" pitchFamily="34" charset="0"/>
                        <a:buChar char="•"/>
                      </a:pPr>
                      <a:r>
                        <a:rPr lang="en-GB" sz="1600" dirty="0"/>
                        <a:t>Jacqui Hutchinson – Building Our Future (RCVDA)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Lisa Storey – Cultural Development and Programmes Manager </a:t>
                      </a:r>
                    </a:p>
                    <a:p>
                      <a:endParaRPr lang="en-GB" sz="1600" dirty="0"/>
                    </a:p>
                    <a:p>
                      <a:endParaRPr lang="en-GB" sz="1600" dirty="0"/>
                    </a:p>
                  </a:txBody>
                  <a:tcPr/>
                </a:tc>
                <a:tc>
                  <a:txBody>
                    <a:bodyPr/>
                    <a:lstStyle/>
                    <a:p>
                      <a:r>
                        <a:rPr lang="en-GB" sz="1600" dirty="0"/>
                        <a:t>Positive engagement and a sense of </a:t>
                      </a:r>
                      <a:r>
                        <a:rPr lang="en-GB" sz="1600" b="1" dirty="0"/>
                        <a:t>belonging</a:t>
                      </a:r>
                      <a:r>
                        <a:rPr lang="en-GB" sz="1600" dirty="0"/>
                        <a:t> can be fostered through innovative and joyful practices, creating stronger relationships between students and teachers </a:t>
                      </a:r>
                    </a:p>
                    <a:p>
                      <a:endParaRPr lang="en-GB" sz="1600" dirty="0"/>
                    </a:p>
                    <a:p>
                      <a:r>
                        <a:rPr lang="en-GB" sz="1600" dirty="0"/>
                        <a:t>Ensuring the voice of children and young people are heard through Student Cultural Councils to create engaging enrichment opportunities</a:t>
                      </a:r>
                    </a:p>
                    <a:p>
                      <a:endParaRPr lang="en-GB" sz="1600" dirty="0"/>
                    </a:p>
                    <a:p>
                      <a:r>
                        <a:rPr lang="en-GB" sz="1600" dirty="0"/>
                        <a:t>Students look forward to enjoyable clubs and activities, which increases their presence and improves overall attendance.</a:t>
                      </a:r>
                    </a:p>
                    <a:p>
                      <a:endParaRPr lang="en-GB" sz="1600" dirty="0"/>
                    </a:p>
                    <a:p>
                      <a:endParaRPr lang="en-GB" sz="1600" dirty="0"/>
                    </a:p>
                  </a:txBody>
                  <a:tcPr/>
                </a:tc>
                <a:tc>
                  <a:txBody>
                    <a:bodyPr/>
                    <a:lstStyle/>
                    <a:p>
                      <a:r>
                        <a:rPr lang="en-GB" sz="1600" dirty="0"/>
                        <a:t>Learning from Enhanced Enrichment activities delivered to 55 children through the Achieve Programme</a:t>
                      </a:r>
                    </a:p>
                    <a:p>
                      <a:endParaRPr lang="en-GB" sz="1600" dirty="0"/>
                    </a:p>
                    <a:p>
                      <a:r>
                        <a:rPr lang="en-GB" sz="1600" dirty="0"/>
                        <a:t>Raised awareness &amp; aspirations to 10,500 children through Building Our Future </a:t>
                      </a:r>
                    </a:p>
                    <a:p>
                      <a:endParaRPr lang="en-GB" sz="1600" dirty="0"/>
                    </a:p>
                    <a:p>
                      <a:endParaRPr lang="en-GB" sz="1600" dirty="0"/>
                    </a:p>
                  </a:txBody>
                  <a:tcPr/>
                </a:tc>
                <a:extLst>
                  <a:ext uri="{0D108BD9-81ED-4DB2-BD59-A6C34878D82A}">
                    <a16:rowId xmlns:a16="http://schemas.microsoft.com/office/drawing/2014/main" val="828730994"/>
                  </a:ext>
                </a:extLst>
              </a:tr>
            </a:tbl>
          </a:graphicData>
        </a:graphic>
      </p:graphicFrame>
      <p:pic>
        <p:nvPicPr>
          <p:cNvPr id="3" name="Picture 2" descr="!R&amp;C">
            <a:extLst>
              <a:ext uri="{FF2B5EF4-FFF2-40B4-BE49-F238E27FC236}">
                <a16:creationId xmlns:a16="http://schemas.microsoft.com/office/drawing/2014/main" id="{3B61D9A7-1771-2A62-8088-D178A86CC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group of children pointing at something&#10;&#10;AI-generated content may be incorrect.">
            <a:extLst>
              <a:ext uri="{FF2B5EF4-FFF2-40B4-BE49-F238E27FC236}">
                <a16:creationId xmlns:a16="http://schemas.microsoft.com/office/drawing/2014/main" id="{7817DF2A-C204-FABA-DADC-ED7B624C63FB}"/>
              </a:ext>
            </a:extLst>
          </p:cNvPr>
          <p:cNvPicPr>
            <a:picLocks noChangeAspect="1"/>
          </p:cNvPicPr>
          <p:nvPr/>
        </p:nvPicPr>
        <p:blipFill>
          <a:blip r:embed="rId5">
            <a:extLst>
              <a:ext uri="{28A0092B-C50C-407E-A947-70E740481C1C}">
                <a14:useLocalDpi xmlns:a14="http://schemas.microsoft.com/office/drawing/2010/main" val="0"/>
              </a:ext>
            </a:extLst>
          </a:blip>
          <a:srcRect l="2869" r="21034" b="2"/>
          <a:stretch>
            <a:fillRect/>
          </a:stretch>
        </p:blipFill>
        <p:spPr>
          <a:xfrm>
            <a:off x="1193662" y="4214617"/>
            <a:ext cx="2132449" cy="1870479"/>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p:spPr>
      </p:pic>
      <p:pic>
        <p:nvPicPr>
          <p:cNvPr id="8" name="Picture 7" descr="A group of people standing around a colorful vehicle&#10;&#10;AI-generated content may be incorrect.">
            <a:extLst>
              <a:ext uri="{FF2B5EF4-FFF2-40B4-BE49-F238E27FC236}">
                <a16:creationId xmlns:a16="http://schemas.microsoft.com/office/drawing/2014/main" id="{617A8FDF-FE6C-4F58-96FB-9C088E500B30}"/>
              </a:ext>
            </a:extLst>
          </p:cNvPr>
          <p:cNvPicPr>
            <a:picLocks noChangeAspect="1"/>
          </p:cNvPicPr>
          <p:nvPr/>
        </p:nvPicPr>
        <p:blipFill>
          <a:blip r:embed="rId6">
            <a:extLst>
              <a:ext uri="{28A0092B-C50C-407E-A947-70E740481C1C}">
                <a14:useLocalDpi xmlns:a14="http://schemas.microsoft.com/office/drawing/2010/main" val="0"/>
              </a:ext>
            </a:extLst>
          </a:blip>
          <a:srcRect l="4762" r="1" b="1"/>
          <a:stretch>
            <a:fillRect/>
          </a:stretch>
        </p:blipFill>
        <p:spPr>
          <a:xfrm>
            <a:off x="8393754" y="4384314"/>
            <a:ext cx="2426646" cy="1700782"/>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p:spPr>
      </p:pic>
    </p:spTree>
    <p:extLst>
      <p:ext uri="{BB962C8B-B14F-4D97-AF65-F5344CB8AC3E}">
        <p14:creationId xmlns:p14="http://schemas.microsoft.com/office/powerpoint/2010/main" val="342990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766A9-1B88-437B-4B88-58145F045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8F78C-0100-3520-FC1D-C6F45B0F59F2}"/>
              </a:ext>
            </a:extLst>
          </p:cNvPr>
          <p:cNvSpPr>
            <a:spLocks noGrp="1"/>
          </p:cNvSpPr>
          <p:nvPr>
            <p:ph type="title"/>
          </p:nvPr>
        </p:nvSpPr>
        <p:spPr>
          <a:xfrm>
            <a:off x="838200" y="38314"/>
            <a:ext cx="10515600" cy="1325563"/>
          </a:xfrm>
        </p:spPr>
        <p:txBody>
          <a:bodyPr>
            <a:normAutofit/>
          </a:bodyPr>
          <a:lstStyle/>
          <a:p>
            <a:pPr algn="ctr"/>
            <a:r>
              <a:rPr lang="en-GB" sz="3600" b="1" dirty="0"/>
              <a:t>Targeted Support/Caseload Management </a:t>
            </a:r>
          </a:p>
        </p:txBody>
      </p:sp>
      <p:pic>
        <p:nvPicPr>
          <p:cNvPr id="4" name="Picture 3" descr="A black background with purple text&#10;&#10;Description automatically generated">
            <a:extLst>
              <a:ext uri="{FF2B5EF4-FFF2-40B4-BE49-F238E27FC236}">
                <a16:creationId xmlns:a16="http://schemas.microsoft.com/office/drawing/2014/main" id="{868D11FF-EE98-648B-BACB-673B3CA92EBF}"/>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5456094"/>
            <a:ext cx="12192000" cy="1401905"/>
          </a:xfrm>
          <a:prstGeom prst="rect">
            <a:avLst/>
          </a:prstGeom>
        </p:spPr>
      </p:pic>
      <p:pic>
        <p:nvPicPr>
          <p:cNvPr id="3" name="Picture 2" descr="!R&amp;C">
            <a:extLst>
              <a:ext uri="{FF2B5EF4-FFF2-40B4-BE49-F238E27FC236}">
                <a16:creationId xmlns:a16="http://schemas.microsoft.com/office/drawing/2014/main" id="{B707F948-72A8-9E34-DF65-98584C304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9">
            <a:extLst>
              <a:ext uri="{FF2B5EF4-FFF2-40B4-BE49-F238E27FC236}">
                <a16:creationId xmlns:a16="http://schemas.microsoft.com/office/drawing/2014/main" id="{DBB21D4A-D6D8-04B5-6758-65EA50C77A57}"/>
              </a:ext>
            </a:extLst>
          </p:cNvPr>
          <p:cNvGraphicFramePr>
            <a:graphicFrameLocks noGrp="1"/>
          </p:cNvGraphicFramePr>
          <p:nvPr>
            <p:ph idx="1"/>
            <p:extLst>
              <p:ext uri="{D42A27DB-BD31-4B8C-83A1-F6EECF244321}">
                <p14:modId xmlns:p14="http://schemas.microsoft.com/office/powerpoint/2010/main" val="1660219603"/>
              </p:ext>
            </p:extLst>
          </p:nvPr>
        </p:nvGraphicFramePr>
        <p:xfrm>
          <a:off x="838203" y="1067798"/>
          <a:ext cx="10515597" cy="4424413"/>
        </p:xfrm>
        <a:graphic>
          <a:graphicData uri="http://schemas.openxmlformats.org/drawingml/2006/table">
            <a:tbl>
              <a:tblPr firstRow="1" bandRow="1">
                <a:tableStyleId>{21E4AEA4-8DFA-4A89-87EB-49C32662AFE0}</a:tableStyleId>
              </a:tblPr>
              <a:tblGrid>
                <a:gridCol w="3505199">
                  <a:extLst>
                    <a:ext uri="{9D8B030D-6E8A-4147-A177-3AD203B41FA5}">
                      <a16:colId xmlns:a16="http://schemas.microsoft.com/office/drawing/2014/main" val="2646524356"/>
                    </a:ext>
                  </a:extLst>
                </a:gridCol>
                <a:gridCol w="3505199">
                  <a:extLst>
                    <a:ext uri="{9D8B030D-6E8A-4147-A177-3AD203B41FA5}">
                      <a16:colId xmlns:a16="http://schemas.microsoft.com/office/drawing/2014/main" val="1123198138"/>
                    </a:ext>
                  </a:extLst>
                </a:gridCol>
                <a:gridCol w="3505199">
                  <a:extLst>
                    <a:ext uri="{9D8B030D-6E8A-4147-A177-3AD203B41FA5}">
                      <a16:colId xmlns:a16="http://schemas.microsoft.com/office/drawing/2014/main" val="615400028"/>
                    </a:ext>
                  </a:extLst>
                </a:gridCol>
              </a:tblGrid>
              <a:tr h="437053">
                <a:tc>
                  <a:txBody>
                    <a:bodyPr/>
                    <a:lstStyle/>
                    <a:p>
                      <a:r>
                        <a:rPr lang="en-GB" dirty="0"/>
                        <a:t>Who are we </a:t>
                      </a:r>
                    </a:p>
                  </a:txBody>
                  <a:tcPr/>
                </a:tc>
                <a:tc>
                  <a:txBody>
                    <a:bodyPr/>
                    <a:lstStyle/>
                    <a:p>
                      <a:r>
                        <a:rPr lang="en-GB" dirty="0"/>
                        <a:t>Why </a:t>
                      </a:r>
                    </a:p>
                  </a:txBody>
                  <a:tcPr/>
                </a:tc>
                <a:tc>
                  <a:txBody>
                    <a:bodyPr/>
                    <a:lstStyle/>
                    <a:p>
                      <a:r>
                        <a:rPr lang="en-GB" dirty="0"/>
                        <a:t>What have we done </a:t>
                      </a:r>
                    </a:p>
                  </a:txBody>
                  <a:tcPr/>
                </a:tc>
                <a:extLst>
                  <a:ext uri="{0D108BD9-81ED-4DB2-BD59-A6C34878D82A}">
                    <a16:rowId xmlns:a16="http://schemas.microsoft.com/office/drawing/2014/main" val="1762902429"/>
                  </a:ext>
                </a:extLst>
              </a:tr>
              <a:tr h="3987360">
                <a:tc>
                  <a:txBody>
                    <a:bodyPr/>
                    <a:lstStyle/>
                    <a:p>
                      <a:pPr marL="285750" indent="-285750">
                        <a:buFont typeface="Arial" panose="020B0604020202020204" pitchFamily="34" charset="0"/>
                        <a:buChar char="•"/>
                      </a:pPr>
                      <a:r>
                        <a:rPr lang="en-GB" dirty="0"/>
                        <a:t>Nicola Hall - Early Help</a:t>
                      </a:r>
                    </a:p>
                    <a:p>
                      <a:pPr marL="285750" indent="-285750">
                        <a:buFont typeface="Arial" panose="020B0604020202020204" pitchFamily="34" charset="0"/>
                        <a:buChar char="•"/>
                      </a:pPr>
                      <a:r>
                        <a:rPr lang="en-GB" dirty="0"/>
                        <a:t>Jenny Li - Youth Justice</a:t>
                      </a:r>
                    </a:p>
                    <a:p>
                      <a:pPr marL="285750" indent="-285750">
                        <a:buFont typeface="Arial" panose="020B0604020202020204" pitchFamily="34" charset="0"/>
                        <a:buChar char="•"/>
                      </a:pPr>
                      <a:r>
                        <a:rPr lang="en-GB" dirty="0"/>
                        <a:t>Phil Dolphin - The Junction</a:t>
                      </a:r>
                    </a:p>
                    <a:p>
                      <a:pPr marL="285750" indent="-285750">
                        <a:buFont typeface="Arial" panose="020B0604020202020204" pitchFamily="34" charset="0"/>
                        <a:buChar char="•"/>
                      </a:pPr>
                      <a:r>
                        <a:rPr lang="en-GB" dirty="0"/>
                        <a:t>Grant Smith - Inclusion Team</a:t>
                      </a:r>
                    </a:p>
                    <a:p>
                      <a:pPr marL="285750" indent="-285750">
                        <a:buFont typeface="Arial" panose="020B0604020202020204" pitchFamily="34" charset="0"/>
                        <a:buChar char="•"/>
                      </a:pPr>
                      <a:r>
                        <a:rPr lang="en-GB" dirty="0"/>
                        <a:t>Elizabeth Phillips - St Peter’s Catholic College</a:t>
                      </a:r>
                    </a:p>
                    <a:p>
                      <a:endParaRPr lang="en-GB" dirty="0"/>
                    </a:p>
                  </a:txBody>
                  <a:tcPr/>
                </a:tc>
                <a:tc>
                  <a:txBody>
                    <a:bodyPr/>
                    <a:lstStyle/>
                    <a:p>
                      <a:r>
                        <a:rPr lang="en-GB" dirty="0"/>
                        <a:t>To ensure the right package of support is offered to every child to support excellent attendance</a:t>
                      </a:r>
                    </a:p>
                    <a:p>
                      <a:endParaRPr lang="en-GB" dirty="0"/>
                    </a:p>
                    <a:p>
                      <a:r>
                        <a:rPr lang="en-GB" dirty="0"/>
                        <a:t>That the right staff can identify the team around the family to provide this support</a:t>
                      </a:r>
                    </a:p>
                    <a:p>
                      <a:endParaRPr lang="en-GB" dirty="0"/>
                    </a:p>
                    <a:p>
                      <a:r>
                        <a:rPr lang="en-GB" dirty="0"/>
                        <a:t>Early identification of pupils and families is made to prevent escalation </a:t>
                      </a:r>
                    </a:p>
                    <a:p>
                      <a:endParaRPr lang="en-GB" dirty="0"/>
                    </a:p>
                  </a:txBody>
                  <a:tcPr/>
                </a:tc>
                <a:tc>
                  <a:txBody>
                    <a:bodyPr/>
                    <a:lstStyle/>
                    <a:p>
                      <a:r>
                        <a:rPr lang="en-GB" dirty="0"/>
                        <a:t>Action 1: Targeted Support Triage Meeting</a:t>
                      </a:r>
                    </a:p>
                    <a:p>
                      <a:endParaRPr lang="en-GB" dirty="0"/>
                    </a:p>
                    <a:p>
                      <a:r>
                        <a:rPr lang="en-GB" dirty="0"/>
                        <a:t>Action 2: Upskilling key staff to lead My Family Plan/Review of current practice</a:t>
                      </a:r>
                    </a:p>
                    <a:p>
                      <a:endParaRPr lang="en-GB" dirty="0"/>
                    </a:p>
                    <a:p>
                      <a:r>
                        <a:rPr lang="en-GB" dirty="0"/>
                        <a:t>Action 3: Using attendance data to support transition at Key Stage 2/3</a:t>
                      </a:r>
                    </a:p>
                    <a:p>
                      <a:endParaRPr lang="en-GB" dirty="0"/>
                    </a:p>
                  </a:txBody>
                  <a:tcPr/>
                </a:tc>
                <a:extLst>
                  <a:ext uri="{0D108BD9-81ED-4DB2-BD59-A6C34878D82A}">
                    <a16:rowId xmlns:a16="http://schemas.microsoft.com/office/drawing/2014/main" val="327327642"/>
                  </a:ext>
                </a:extLst>
              </a:tr>
            </a:tbl>
          </a:graphicData>
        </a:graphic>
      </p:graphicFrame>
      <p:pic>
        <p:nvPicPr>
          <p:cNvPr id="12" name="Picture 11" descr="A group of people around each other&#10;&#10;AI-generated content may be incorrect.">
            <a:extLst>
              <a:ext uri="{FF2B5EF4-FFF2-40B4-BE49-F238E27FC236}">
                <a16:creationId xmlns:a16="http://schemas.microsoft.com/office/drawing/2014/main" id="{6353A382-7279-BE48-2DC7-C64C1BBBAE20}"/>
              </a:ext>
            </a:extLst>
          </p:cNvPr>
          <p:cNvPicPr>
            <a:picLocks noChangeAspect="1"/>
          </p:cNvPicPr>
          <p:nvPr/>
        </p:nvPicPr>
        <p:blipFill>
          <a:blip r:embed="rId5"/>
          <a:stretch>
            <a:fillRect/>
          </a:stretch>
        </p:blipFill>
        <p:spPr>
          <a:xfrm>
            <a:off x="9961436" y="4127826"/>
            <a:ext cx="1283855" cy="1283855"/>
          </a:xfrm>
          <a:prstGeom prst="rect">
            <a:avLst/>
          </a:prstGeom>
        </p:spPr>
      </p:pic>
      <p:pic>
        <p:nvPicPr>
          <p:cNvPr id="14" name="Picture 13" descr="A group of cartoon characters holding letters&#10;&#10;AI-generated content may be incorrect.">
            <a:extLst>
              <a:ext uri="{FF2B5EF4-FFF2-40B4-BE49-F238E27FC236}">
                <a16:creationId xmlns:a16="http://schemas.microsoft.com/office/drawing/2014/main" id="{8E79964F-1F3A-A94D-37BA-845825D440AC}"/>
              </a:ext>
            </a:extLst>
          </p:cNvPr>
          <p:cNvPicPr>
            <a:picLocks noChangeAspect="1"/>
          </p:cNvPicPr>
          <p:nvPr/>
        </p:nvPicPr>
        <p:blipFill>
          <a:blip r:embed="rId6"/>
          <a:stretch>
            <a:fillRect/>
          </a:stretch>
        </p:blipFill>
        <p:spPr>
          <a:xfrm>
            <a:off x="946709" y="3563753"/>
            <a:ext cx="2733675" cy="1676400"/>
          </a:xfrm>
          <a:prstGeom prst="rect">
            <a:avLst/>
          </a:prstGeom>
        </p:spPr>
      </p:pic>
    </p:spTree>
    <p:extLst>
      <p:ext uri="{BB962C8B-B14F-4D97-AF65-F5344CB8AC3E}">
        <p14:creationId xmlns:p14="http://schemas.microsoft.com/office/powerpoint/2010/main" val="292041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E2D2D-F17A-EAA6-E123-F180C86C8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26E3D-C75E-2A0E-4400-8BD465A2838F}"/>
              </a:ext>
            </a:extLst>
          </p:cNvPr>
          <p:cNvSpPr>
            <a:spLocks noGrp="1"/>
          </p:cNvSpPr>
          <p:nvPr>
            <p:ph type="title"/>
          </p:nvPr>
        </p:nvSpPr>
        <p:spPr>
          <a:xfrm>
            <a:off x="838200" y="38314"/>
            <a:ext cx="10515600" cy="1325563"/>
          </a:xfrm>
        </p:spPr>
        <p:txBody>
          <a:bodyPr>
            <a:normAutofit/>
          </a:bodyPr>
          <a:lstStyle/>
          <a:p>
            <a:pPr algn="ctr"/>
            <a:r>
              <a:rPr lang="en-GB" sz="3600" b="1" dirty="0"/>
              <a:t>Lived experience, parent/carer engagement </a:t>
            </a:r>
          </a:p>
        </p:txBody>
      </p:sp>
      <p:pic>
        <p:nvPicPr>
          <p:cNvPr id="4" name="Picture 3" descr="A black background with purple text&#10;&#10;Description automatically generated">
            <a:extLst>
              <a:ext uri="{FF2B5EF4-FFF2-40B4-BE49-F238E27FC236}">
                <a16:creationId xmlns:a16="http://schemas.microsoft.com/office/drawing/2014/main" id="{D3162C20-51B3-9BC7-A430-4385D59CF22A}"/>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5456094"/>
            <a:ext cx="12192000" cy="1401905"/>
          </a:xfrm>
          <a:prstGeom prst="rect">
            <a:avLst/>
          </a:prstGeom>
        </p:spPr>
      </p:pic>
      <p:pic>
        <p:nvPicPr>
          <p:cNvPr id="3" name="Picture 2" descr="!R&amp;C">
            <a:extLst>
              <a:ext uri="{FF2B5EF4-FFF2-40B4-BE49-F238E27FC236}">
                <a16:creationId xmlns:a16="http://schemas.microsoft.com/office/drawing/2014/main" id="{2EE67160-4E7F-5E91-DB23-56C2A1F95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DA6E7DC8-BC41-671F-D8C9-DB4605477B34}"/>
              </a:ext>
            </a:extLst>
          </p:cNvPr>
          <p:cNvGraphicFramePr>
            <a:graphicFrameLocks noGrp="1"/>
          </p:cNvGraphicFramePr>
          <p:nvPr>
            <p:extLst>
              <p:ext uri="{D42A27DB-BD31-4B8C-83A1-F6EECF244321}">
                <p14:modId xmlns:p14="http://schemas.microsoft.com/office/powerpoint/2010/main" val="2774693324"/>
              </p:ext>
            </p:extLst>
          </p:nvPr>
        </p:nvGraphicFramePr>
        <p:xfrm>
          <a:off x="658367" y="1002776"/>
          <a:ext cx="10695432" cy="4363720"/>
        </p:xfrm>
        <a:graphic>
          <a:graphicData uri="http://schemas.openxmlformats.org/drawingml/2006/table">
            <a:tbl>
              <a:tblPr firstRow="1" bandRow="1">
                <a:tableStyleId>{F5AB1C69-6EDB-4FF4-983F-18BD219EF322}</a:tableStyleId>
              </a:tblPr>
              <a:tblGrid>
                <a:gridCol w="3337561">
                  <a:extLst>
                    <a:ext uri="{9D8B030D-6E8A-4147-A177-3AD203B41FA5}">
                      <a16:colId xmlns:a16="http://schemas.microsoft.com/office/drawing/2014/main" val="2173846741"/>
                    </a:ext>
                  </a:extLst>
                </a:gridCol>
                <a:gridCol w="3685032">
                  <a:extLst>
                    <a:ext uri="{9D8B030D-6E8A-4147-A177-3AD203B41FA5}">
                      <a16:colId xmlns:a16="http://schemas.microsoft.com/office/drawing/2014/main" val="847248059"/>
                    </a:ext>
                  </a:extLst>
                </a:gridCol>
                <a:gridCol w="3672839">
                  <a:extLst>
                    <a:ext uri="{9D8B030D-6E8A-4147-A177-3AD203B41FA5}">
                      <a16:colId xmlns:a16="http://schemas.microsoft.com/office/drawing/2014/main" val="606884301"/>
                    </a:ext>
                  </a:extLst>
                </a:gridCol>
              </a:tblGrid>
              <a:tr h="370840">
                <a:tc>
                  <a:txBody>
                    <a:bodyPr/>
                    <a:lstStyle/>
                    <a:p>
                      <a:r>
                        <a:rPr lang="en-GB" dirty="0"/>
                        <a:t>Who we are </a:t>
                      </a:r>
                    </a:p>
                  </a:txBody>
                  <a:tcPr>
                    <a:solidFill>
                      <a:srgbClr val="FFC000"/>
                    </a:solidFill>
                  </a:tcPr>
                </a:tc>
                <a:tc>
                  <a:txBody>
                    <a:bodyPr/>
                    <a:lstStyle/>
                    <a:p>
                      <a:r>
                        <a:rPr lang="en-GB" dirty="0"/>
                        <a:t>Why </a:t>
                      </a:r>
                    </a:p>
                  </a:txBody>
                  <a:tcPr>
                    <a:solidFill>
                      <a:srgbClr val="FFC000"/>
                    </a:solidFill>
                  </a:tcPr>
                </a:tc>
                <a:tc>
                  <a:txBody>
                    <a:bodyPr/>
                    <a:lstStyle/>
                    <a:p>
                      <a:r>
                        <a:rPr lang="en-GB" dirty="0"/>
                        <a:t>What have we done </a:t>
                      </a:r>
                    </a:p>
                  </a:txBody>
                  <a:tcPr>
                    <a:solidFill>
                      <a:srgbClr val="FFC000"/>
                    </a:solidFill>
                  </a:tcPr>
                </a:tc>
                <a:extLst>
                  <a:ext uri="{0D108BD9-81ED-4DB2-BD59-A6C34878D82A}">
                    <a16:rowId xmlns:a16="http://schemas.microsoft.com/office/drawing/2014/main" val="1578148223"/>
                  </a:ext>
                </a:extLst>
              </a:tr>
              <a:tr h="370840">
                <a:tc>
                  <a:txBody>
                    <a:bodyPr/>
                    <a:lstStyle/>
                    <a:p>
                      <a:pPr marL="285750" indent="-285750">
                        <a:buFont typeface="Arial" panose="020B0604020202020204" pitchFamily="34" charset="0"/>
                        <a:buChar char="•"/>
                      </a:pPr>
                      <a:r>
                        <a:rPr lang="en-GB" sz="1400" dirty="0"/>
                        <a:t>Stacey Coates – Assistant Headteacher Caedmon Primary School</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Emma Hebb – Chair SEND Family Voice, Parent and Carer Forum</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Nicola Hunt – HeadStart Team Leader</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Lisa Johnson – Attendance and Welfare Officer, Steel River Academy</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Helen Kennedy – Community Connector Woodsmith Foundation</a:t>
                      </a:r>
                    </a:p>
                    <a:p>
                      <a:endParaRPr lang="en-GB" sz="1400" dirty="0"/>
                    </a:p>
                  </a:txBody>
                  <a:tcPr>
                    <a:solidFill>
                      <a:srgbClr val="FFE9BD"/>
                    </a:solidFill>
                  </a:tcPr>
                </a:tc>
                <a:tc>
                  <a:txBody>
                    <a:bodyPr/>
                    <a:lstStyle/>
                    <a:p>
                      <a:r>
                        <a:rPr lang="en-GB" sz="1400" dirty="0"/>
                        <a:t>Parents feel genuinely listened to and respected in conversations around attendance and supported when experiencing issues</a:t>
                      </a:r>
                    </a:p>
                    <a:p>
                      <a:endParaRPr lang="en-GB" sz="1400" dirty="0"/>
                    </a:p>
                    <a:p>
                      <a:r>
                        <a:rPr lang="en-GB" sz="1400" dirty="0"/>
                        <a:t>Redesigning school to home communication that is easy to read and accessible and helps to build partnership rather than pressure</a:t>
                      </a:r>
                    </a:p>
                    <a:p>
                      <a:endParaRPr lang="en-GB" sz="1400" dirty="0"/>
                    </a:p>
                    <a:p>
                      <a:r>
                        <a:rPr lang="en-GB" sz="1400" dirty="0"/>
                        <a:t>Providing tools and support networks to parents and carers at the earliest opportunity to provide the most benefit and impact</a:t>
                      </a:r>
                    </a:p>
                    <a:p>
                      <a:endParaRPr lang="en-GB" sz="1400" dirty="0"/>
                    </a:p>
                  </a:txBody>
                  <a:tcPr>
                    <a:solidFill>
                      <a:srgbClr val="FFE9BD"/>
                    </a:solidFill>
                  </a:tcPr>
                </a:tc>
                <a:tc>
                  <a:txBody>
                    <a:bodyPr/>
                    <a:lstStyle/>
                    <a:p>
                      <a:r>
                        <a:rPr lang="en-GB" sz="1400" dirty="0"/>
                        <a:t>Action 1 – Focus on quality communications and language used by schools to engage effectively with parents and carers</a:t>
                      </a:r>
                    </a:p>
                    <a:p>
                      <a:endParaRPr lang="en-GB" sz="1400" dirty="0"/>
                    </a:p>
                    <a:p>
                      <a:r>
                        <a:rPr lang="en-GB" sz="1400" dirty="0"/>
                        <a:t>Produced a simple quick guide for schools and professionals to adopt.  This should provide parents and carers with an auto response and decrease additional emails or phone calls </a:t>
                      </a:r>
                    </a:p>
                    <a:p>
                      <a:endParaRPr lang="en-GB" sz="1400" dirty="0"/>
                    </a:p>
                    <a:p>
                      <a:r>
                        <a:rPr lang="en-GB" sz="1400" dirty="0"/>
                        <a:t>Action 2 – Promotion of the Local Offer and support services for parents and carers</a:t>
                      </a:r>
                    </a:p>
                    <a:p>
                      <a:endParaRPr lang="en-GB" sz="1400" dirty="0"/>
                    </a:p>
                    <a:p>
                      <a:r>
                        <a:rPr lang="en-GB" sz="1400" dirty="0"/>
                        <a:t>Produced a simple quick guide with links and QR Codes to the Local Offer and SEND Family Voice, Parent and Carer Forum, Redcar and Cleveland </a:t>
                      </a:r>
                    </a:p>
                    <a:p>
                      <a:endParaRPr lang="en-GB" dirty="0"/>
                    </a:p>
                  </a:txBody>
                  <a:tcPr>
                    <a:solidFill>
                      <a:srgbClr val="FFE9BD"/>
                    </a:solidFill>
                  </a:tcPr>
                </a:tc>
                <a:extLst>
                  <a:ext uri="{0D108BD9-81ED-4DB2-BD59-A6C34878D82A}">
                    <a16:rowId xmlns:a16="http://schemas.microsoft.com/office/drawing/2014/main" val="2041207891"/>
                  </a:ext>
                </a:extLst>
              </a:tr>
            </a:tbl>
          </a:graphicData>
        </a:graphic>
      </p:graphicFrame>
      <p:pic>
        <p:nvPicPr>
          <p:cNvPr id="9" name="Picture 8" descr="A person and person holding a child's hand&#10;&#10;AI-generated content may be incorrect.">
            <a:extLst>
              <a:ext uri="{FF2B5EF4-FFF2-40B4-BE49-F238E27FC236}">
                <a16:creationId xmlns:a16="http://schemas.microsoft.com/office/drawing/2014/main" id="{28B443BF-A1EC-7297-25E0-A98378BD17BC}"/>
              </a:ext>
            </a:extLst>
          </p:cNvPr>
          <p:cNvPicPr>
            <a:picLocks noChangeAspect="1"/>
          </p:cNvPicPr>
          <p:nvPr/>
        </p:nvPicPr>
        <p:blipFill>
          <a:blip r:embed="rId5"/>
          <a:stretch>
            <a:fillRect/>
          </a:stretch>
        </p:blipFill>
        <p:spPr>
          <a:xfrm>
            <a:off x="3952875" y="4085653"/>
            <a:ext cx="1917573" cy="1917573"/>
          </a:xfrm>
          <a:prstGeom prst="rect">
            <a:avLst/>
          </a:prstGeom>
        </p:spPr>
      </p:pic>
    </p:spTree>
    <p:extLst>
      <p:ext uri="{BB962C8B-B14F-4D97-AF65-F5344CB8AC3E}">
        <p14:creationId xmlns:p14="http://schemas.microsoft.com/office/powerpoint/2010/main" val="198181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497CB-9474-3AF7-A22E-272961FD3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85523-E106-2885-B6E9-C708437323D9}"/>
              </a:ext>
            </a:extLst>
          </p:cNvPr>
          <p:cNvSpPr>
            <a:spLocks noGrp="1"/>
          </p:cNvSpPr>
          <p:nvPr>
            <p:ph type="title"/>
          </p:nvPr>
        </p:nvSpPr>
        <p:spPr>
          <a:xfrm>
            <a:off x="838200" y="38314"/>
            <a:ext cx="10515600" cy="1325563"/>
          </a:xfrm>
        </p:spPr>
        <p:txBody>
          <a:bodyPr>
            <a:normAutofit/>
          </a:bodyPr>
          <a:lstStyle/>
          <a:p>
            <a:pPr algn="ctr"/>
            <a:r>
              <a:rPr lang="en-GB" sz="3600" b="1" dirty="0"/>
              <a:t>Relational Practice </a:t>
            </a:r>
          </a:p>
        </p:txBody>
      </p:sp>
      <p:pic>
        <p:nvPicPr>
          <p:cNvPr id="4" name="Picture 3" descr="A black background with purple text&#10;&#10;Description automatically generated">
            <a:extLst>
              <a:ext uri="{FF2B5EF4-FFF2-40B4-BE49-F238E27FC236}">
                <a16:creationId xmlns:a16="http://schemas.microsoft.com/office/drawing/2014/main" id="{BF5F78A3-2E26-A558-D0F9-8F502D898DC0}"/>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5456094"/>
            <a:ext cx="12192000" cy="1401905"/>
          </a:xfrm>
          <a:prstGeom prst="rect">
            <a:avLst/>
          </a:prstGeom>
        </p:spPr>
      </p:pic>
      <p:pic>
        <p:nvPicPr>
          <p:cNvPr id="3" name="Picture 2" descr="!R&amp;C">
            <a:extLst>
              <a:ext uri="{FF2B5EF4-FFF2-40B4-BE49-F238E27FC236}">
                <a16:creationId xmlns:a16="http://schemas.microsoft.com/office/drawing/2014/main" id="{39E1E6F9-A46F-601A-A168-E920CA83D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20B3B407-F63C-16C7-34D9-67FDF8642BE2}"/>
              </a:ext>
            </a:extLst>
          </p:cNvPr>
          <p:cNvGraphicFramePr>
            <a:graphicFrameLocks noGrp="1"/>
          </p:cNvGraphicFramePr>
          <p:nvPr>
            <p:extLst>
              <p:ext uri="{D42A27DB-BD31-4B8C-83A1-F6EECF244321}">
                <p14:modId xmlns:p14="http://schemas.microsoft.com/office/powerpoint/2010/main" val="2355814046"/>
              </p:ext>
            </p:extLst>
          </p:nvPr>
        </p:nvGraphicFramePr>
        <p:xfrm>
          <a:off x="838200" y="952593"/>
          <a:ext cx="10407090" cy="4411355"/>
        </p:xfrm>
        <a:graphic>
          <a:graphicData uri="http://schemas.openxmlformats.org/drawingml/2006/table">
            <a:tbl>
              <a:tblPr firstRow="1" bandRow="1">
                <a:tableStyleId>{5C22544A-7EE6-4342-B048-85BDC9FD1C3A}</a:tableStyleId>
              </a:tblPr>
              <a:tblGrid>
                <a:gridCol w="2931157">
                  <a:extLst>
                    <a:ext uri="{9D8B030D-6E8A-4147-A177-3AD203B41FA5}">
                      <a16:colId xmlns:a16="http://schemas.microsoft.com/office/drawing/2014/main" val="3951354799"/>
                    </a:ext>
                  </a:extLst>
                </a:gridCol>
                <a:gridCol w="4006903">
                  <a:extLst>
                    <a:ext uri="{9D8B030D-6E8A-4147-A177-3AD203B41FA5}">
                      <a16:colId xmlns:a16="http://schemas.microsoft.com/office/drawing/2014/main" val="1880992726"/>
                    </a:ext>
                  </a:extLst>
                </a:gridCol>
                <a:gridCol w="3469030">
                  <a:extLst>
                    <a:ext uri="{9D8B030D-6E8A-4147-A177-3AD203B41FA5}">
                      <a16:colId xmlns:a16="http://schemas.microsoft.com/office/drawing/2014/main" val="2863651137"/>
                    </a:ext>
                  </a:extLst>
                </a:gridCol>
              </a:tblGrid>
              <a:tr h="351052">
                <a:tc>
                  <a:txBody>
                    <a:bodyPr/>
                    <a:lstStyle/>
                    <a:p>
                      <a:r>
                        <a:rPr lang="en-GB" dirty="0"/>
                        <a:t>Who are we </a:t>
                      </a:r>
                    </a:p>
                  </a:txBody>
                  <a:tcPr/>
                </a:tc>
                <a:tc>
                  <a:txBody>
                    <a:bodyPr/>
                    <a:lstStyle/>
                    <a:p>
                      <a:r>
                        <a:rPr lang="en-GB" dirty="0"/>
                        <a:t>Why </a:t>
                      </a:r>
                    </a:p>
                  </a:txBody>
                  <a:tcPr/>
                </a:tc>
                <a:tc>
                  <a:txBody>
                    <a:bodyPr/>
                    <a:lstStyle/>
                    <a:p>
                      <a:r>
                        <a:rPr lang="en-GB" dirty="0"/>
                        <a:t>What have we done </a:t>
                      </a:r>
                    </a:p>
                  </a:txBody>
                  <a:tcPr/>
                </a:tc>
                <a:extLst>
                  <a:ext uri="{0D108BD9-81ED-4DB2-BD59-A6C34878D82A}">
                    <a16:rowId xmlns:a16="http://schemas.microsoft.com/office/drawing/2014/main" val="1581014286"/>
                  </a:ext>
                </a:extLst>
              </a:tr>
              <a:tr h="4045595">
                <a:tc>
                  <a:txBody>
                    <a:bodyPr/>
                    <a:lstStyle/>
                    <a:p>
                      <a:pPr marL="285750" indent="-285750">
                        <a:buFont typeface="Arial" panose="020B0604020202020204" pitchFamily="34" charset="0"/>
                        <a:buChar char="•"/>
                      </a:pPr>
                      <a:r>
                        <a:rPr lang="en-GB" sz="1400" dirty="0"/>
                        <a:t>Amanda Olvanhill – Head of Attendance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Jennifer Stewart – Virtual School</a:t>
                      </a:r>
                    </a:p>
                    <a:p>
                      <a:pPr marL="0" indent="0">
                        <a:buFont typeface="Arial" panose="020B0604020202020204" pitchFamily="34" charset="0"/>
                        <a:buNone/>
                      </a:pPr>
                      <a:r>
                        <a:rPr lang="en-GB" sz="1400" dirty="0"/>
                        <a:t> </a:t>
                      </a:r>
                    </a:p>
                    <a:p>
                      <a:pPr marL="285750" indent="-285750">
                        <a:buFont typeface="Arial" panose="020B0604020202020204" pitchFamily="34" charset="0"/>
                        <a:buChar char="•"/>
                      </a:pPr>
                      <a:r>
                        <a:rPr lang="en-GB" sz="1400" dirty="0"/>
                        <a:t>Rachel Glover – Mo Mowlam Academy </a:t>
                      </a:r>
                    </a:p>
                    <a:p>
                      <a:pPr marL="0" indent="0">
                        <a:buFont typeface="Arial" panose="020B0604020202020204" pitchFamily="34" charset="0"/>
                        <a:buNone/>
                      </a:pPr>
                      <a:endParaRPr lang="en-GB" sz="1400" dirty="0"/>
                    </a:p>
                    <a:p>
                      <a:pPr marL="285750" indent="-285750">
                        <a:buFont typeface="Arial" panose="020B0604020202020204" pitchFamily="34" charset="0"/>
                        <a:buChar char="•"/>
                      </a:pPr>
                      <a:r>
                        <a:rPr lang="en-GB" sz="1400" dirty="0"/>
                        <a:t>Mandy Davis – Service Manager - Children’s Practice and Innovations </a:t>
                      </a:r>
                    </a:p>
                  </a:txBody>
                  <a:tcPr/>
                </a:tc>
                <a:tc>
                  <a:txBody>
                    <a:bodyPr/>
                    <a:lstStyle/>
                    <a:p>
                      <a:r>
                        <a:rPr lang="en-GB" sz="1400" dirty="0"/>
                        <a:t>A sense of belonging is a basic human need. We all need to feel safe and cared for</a:t>
                      </a:r>
                    </a:p>
                    <a:p>
                      <a:endParaRPr lang="en-GB" sz="1400" dirty="0"/>
                    </a:p>
                    <a:p>
                      <a:r>
                        <a:rPr lang="en-GB" sz="1400" dirty="0"/>
                        <a:t>Some children, young people and families told us that they don’t  feel they belong at their  school/college</a:t>
                      </a:r>
                    </a:p>
                    <a:p>
                      <a:endParaRPr lang="en-GB" sz="1400" dirty="0"/>
                    </a:p>
                    <a:p>
                      <a:r>
                        <a:rPr lang="en-GB" sz="1400" dirty="0"/>
                        <a:t>Children &amp; young people are more likely to thrive, do well and enjoy learning, when schools/colleges  have relationships at their core</a:t>
                      </a:r>
                    </a:p>
                    <a:p>
                      <a:endParaRPr lang="en-GB" sz="1400" dirty="0"/>
                    </a:p>
                    <a:p>
                      <a:r>
                        <a:rPr lang="en-GB" sz="1400" dirty="0"/>
                        <a:t>Positive teacher student relationships have been shown to be central to the wellbeing of both students and teachers </a:t>
                      </a:r>
                    </a:p>
                    <a:p>
                      <a:endParaRPr lang="en-GB" sz="1400" dirty="0"/>
                    </a:p>
                    <a:p>
                      <a:endParaRPr lang="en-GB" sz="1400" dirty="0"/>
                    </a:p>
                  </a:txBody>
                  <a:tcPr/>
                </a:tc>
                <a:tc>
                  <a:txBody>
                    <a:bodyPr/>
                    <a:lstStyle/>
                    <a:p>
                      <a:r>
                        <a:rPr lang="en-GB" sz="1400" dirty="0"/>
                        <a:t>Gathered lived experience of children, young people and families to see what had helped to improve their attendance</a:t>
                      </a:r>
                    </a:p>
                    <a:p>
                      <a:endParaRPr lang="en-GB" sz="1400" dirty="0"/>
                    </a:p>
                    <a:p>
                      <a:r>
                        <a:rPr lang="en-GB" sz="1400" dirty="0"/>
                        <a:t>Explored good practice within the Borough and other local authorities &amp; looked at the impact this was having </a:t>
                      </a:r>
                    </a:p>
                    <a:p>
                      <a:endParaRPr lang="en-GB" sz="1400" dirty="0"/>
                    </a:p>
                    <a:p>
                      <a:r>
                        <a:rPr lang="en-GB" sz="1400" dirty="0"/>
                        <a:t>Continued to embed Relational Practice model across R&amp;C Children and Families Service. </a:t>
                      </a:r>
                    </a:p>
                    <a:p>
                      <a:endParaRPr lang="en-GB" sz="1400" dirty="0"/>
                    </a:p>
                    <a:p>
                      <a:r>
                        <a:rPr lang="en-GB" sz="1400" dirty="0"/>
                        <a:t>Met with Newcastle and Devon County Councils to explore how they have embedded Relational Practice across their schools </a:t>
                      </a:r>
                    </a:p>
                  </a:txBody>
                  <a:tcPr/>
                </a:tc>
                <a:extLst>
                  <a:ext uri="{0D108BD9-81ED-4DB2-BD59-A6C34878D82A}">
                    <a16:rowId xmlns:a16="http://schemas.microsoft.com/office/drawing/2014/main" val="2212228597"/>
                  </a:ext>
                </a:extLst>
              </a:tr>
            </a:tbl>
          </a:graphicData>
        </a:graphic>
      </p:graphicFrame>
      <p:pic>
        <p:nvPicPr>
          <p:cNvPr id="8" name="Picture 7" descr="A diagram of a multicolored cycle&#10;&#10;AI-generated content may be incorrect.">
            <a:extLst>
              <a:ext uri="{FF2B5EF4-FFF2-40B4-BE49-F238E27FC236}">
                <a16:creationId xmlns:a16="http://schemas.microsoft.com/office/drawing/2014/main" id="{F779E6ED-A234-1A1B-3AC9-109331C0ACEA}"/>
              </a:ext>
            </a:extLst>
          </p:cNvPr>
          <p:cNvPicPr>
            <a:picLocks noChangeAspect="1"/>
          </p:cNvPicPr>
          <p:nvPr/>
        </p:nvPicPr>
        <p:blipFill>
          <a:blip r:embed="rId5"/>
          <a:stretch>
            <a:fillRect/>
          </a:stretch>
        </p:blipFill>
        <p:spPr>
          <a:xfrm>
            <a:off x="1099947" y="3952777"/>
            <a:ext cx="2000250" cy="2286000"/>
          </a:xfrm>
          <a:prstGeom prst="rect">
            <a:avLst/>
          </a:prstGeom>
        </p:spPr>
      </p:pic>
    </p:spTree>
    <p:extLst>
      <p:ext uri="{BB962C8B-B14F-4D97-AF65-F5344CB8AC3E}">
        <p14:creationId xmlns:p14="http://schemas.microsoft.com/office/powerpoint/2010/main" val="3937992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A670E-A585-091E-C754-CDF51FE8D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A230B-F17F-FBCA-C580-DEC7B6B9B839}"/>
              </a:ext>
            </a:extLst>
          </p:cNvPr>
          <p:cNvSpPr>
            <a:spLocks noGrp="1"/>
          </p:cNvSpPr>
          <p:nvPr>
            <p:ph type="title"/>
          </p:nvPr>
        </p:nvSpPr>
        <p:spPr>
          <a:xfrm>
            <a:off x="838200" y="38314"/>
            <a:ext cx="10515600" cy="1325563"/>
          </a:xfrm>
        </p:spPr>
        <p:txBody>
          <a:bodyPr>
            <a:normAutofit/>
          </a:bodyPr>
          <a:lstStyle/>
          <a:p>
            <a:pPr algn="ctr"/>
            <a:r>
              <a:rPr lang="en-GB" sz="3600" b="1" dirty="0"/>
              <a:t>Thematic Discussions:</a:t>
            </a:r>
            <a:br>
              <a:rPr lang="en-GB" sz="3600" b="1" dirty="0"/>
            </a:br>
            <a:r>
              <a:rPr lang="en-GB" sz="3600" b="1" dirty="0"/>
              <a:t>Help us with the next stage of our work  </a:t>
            </a:r>
          </a:p>
        </p:txBody>
      </p:sp>
      <p:pic>
        <p:nvPicPr>
          <p:cNvPr id="4" name="Picture 3" descr="A black background with purple text&#10;&#10;Description automatically generated">
            <a:extLst>
              <a:ext uri="{FF2B5EF4-FFF2-40B4-BE49-F238E27FC236}">
                <a16:creationId xmlns:a16="http://schemas.microsoft.com/office/drawing/2014/main" id="{326B1C53-A55D-4B8D-A363-60375A103EED}"/>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sp>
        <p:nvSpPr>
          <p:cNvPr id="6" name="Content Placeholder 5">
            <a:extLst>
              <a:ext uri="{FF2B5EF4-FFF2-40B4-BE49-F238E27FC236}">
                <a16:creationId xmlns:a16="http://schemas.microsoft.com/office/drawing/2014/main" id="{94DF76EC-D14A-AC1F-042D-B094BE9A328B}"/>
              </a:ext>
            </a:extLst>
          </p:cNvPr>
          <p:cNvSpPr>
            <a:spLocks noGrp="1"/>
          </p:cNvSpPr>
          <p:nvPr>
            <p:ph idx="1"/>
          </p:nvPr>
        </p:nvSpPr>
        <p:spPr>
          <a:xfrm>
            <a:off x="838200" y="1363877"/>
            <a:ext cx="10515600" cy="4676879"/>
          </a:xfrm>
        </p:spPr>
        <p:txBody>
          <a:bodyPr>
            <a:noAutofit/>
          </a:bodyPr>
          <a:lstStyle/>
          <a:p>
            <a:pPr marL="0" indent="0">
              <a:lnSpc>
                <a:spcPct val="105000"/>
              </a:lnSpc>
              <a:spcAft>
                <a:spcPts val="800"/>
              </a:spcAft>
              <a:buNone/>
            </a:pPr>
            <a:r>
              <a:rPr lang="en-GB" sz="1800" dirty="0">
                <a:effectLst/>
                <a:latin typeface="Aptos" panose="020B0004020202020204" pitchFamily="34" charset="0"/>
                <a:ea typeface="Aptos" panose="020B0004020202020204" pitchFamily="34" charset="0"/>
                <a:cs typeface="Arial" panose="020B0604020202020204" pitchFamily="34" charset="0"/>
              </a:rPr>
              <a:t>Break out session 1 (2.50pm</a:t>
            </a:r>
            <a:r>
              <a:rPr lang="en-GB" sz="1800" dirty="0">
                <a:latin typeface="Aptos" panose="020B0004020202020204" pitchFamily="34" charset="0"/>
                <a:ea typeface="Aptos" panose="020B0004020202020204" pitchFamily="34" charset="0"/>
                <a:cs typeface="Arial" panose="020B0604020202020204" pitchFamily="34" charset="0"/>
              </a:rPr>
              <a:t> </a:t>
            </a:r>
            <a:r>
              <a:rPr lang="en-GB" sz="1800" dirty="0">
                <a:effectLst/>
                <a:latin typeface="Aptos" panose="020B0004020202020204" pitchFamily="34" charset="0"/>
                <a:ea typeface="Aptos" panose="020B0004020202020204" pitchFamily="34" charset="0"/>
                <a:cs typeface="Arial" panose="020B0604020202020204" pitchFamily="34" charset="0"/>
              </a:rPr>
              <a:t>– 3:30pm) </a:t>
            </a:r>
          </a:p>
          <a:p>
            <a:pPr marL="0" indent="0">
              <a:lnSpc>
                <a:spcPct val="105000"/>
              </a:lnSpc>
              <a:spcAft>
                <a:spcPts val="800"/>
              </a:spcAft>
              <a:buNone/>
            </a:pPr>
            <a:r>
              <a:rPr lang="en-GB" sz="1800" dirty="0">
                <a:effectLst/>
                <a:latin typeface="Aptos" panose="020B0004020202020204" pitchFamily="34" charset="0"/>
                <a:ea typeface="Aptos" panose="020B0004020202020204" pitchFamily="34" charset="0"/>
                <a:cs typeface="Arial" panose="020B0604020202020204" pitchFamily="34" charset="0"/>
              </a:rPr>
              <a:t>Break out session 2 (3:35pm – 4:15pm) </a:t>
            </a:r>
          </a:p>
          <a:p>
            <a:pPr>
              <a:lnSpc>
                <a:spcPct val="105000"/>
              </a:lnSpc>
              <a:spcAft>
                <a:spcPts val="800"/>
              </a:spcAft>
            </a:pPr>
            <a:r>
              <a:rPr lang="en-GB" sz="1800" dirty="0">
                <a:effectLst/>
                <a:latin typeface="Aptos" panose="020B0004020202020204" pitchFamily="34" charset="0"/>
                <a:ea typeface="Aptos" panose="020B0004020202020204" pitchFamily="34" charset="0"/>
                <a:cs typeface="Arial" panose="020B0604020202020204" pitchFamily="34" charset="0"/>
              </a:rPr>
              <a:t>Health – Bewley (H1 first session)  and (H2 second session) </a:t>
            </a:r>
          </a:p>
          <a:p>
            <a:pPr>
              <a:lnSpc>
                <a:spcPct val="105000"/>
              </a:lnSpc>
              <a:spcAft>
                <a:spcPts val="800"/>
              </a:spcAft>
            </a:pPr>
            <a:r>
              <a:rPr lang="en-GB" sz="1800" dirty="0">
                <a:latin typeface="Aptos" panose="020B0004020202020204" pitchFamily="34" charset="0"/>
                <a:ea typeface="Aptos" panose="020B0004020202020204" pitchFamily="34" charset="0"/>
                <a:cs typeface="Arial" panose="020B0604020202020204" pitchFamily="34" charset="0"/>
              </a:rPr>
              <a:t>Targeted Response – New Bank (T1 first session) and (T2 second session) </a:t>
            </a:r>
          </a:p>
          <a:p>
            <a:pPr>
              <a:lnSpc>
                <a:spcPct val="105000"/>
              </a:lnSpc>
              <a:spcAft>
                <a:spcPts val="800"/>
              </a:spcAft>
            </a:pPr>
            <a:r>
              <a:rPr lang="en-GB" sz="1800" dirty="0">
                <a:effectLst/>
                <a:latin typeface="Aptos" panose="020B0004020202020204" pitchFamily="34" charset="0"/>
                <a:ea typeface="Aptos" panose="020B0004020202020204" pitchFamily="34" charset="0"/>
                <a:cs typeface="Arial" panose="020B0604020202020204" pitchFamily="34" charset="0"/>
              </a:rPr>
              <a:t>Parental Communication, Engagement &amp; Lived Experience – Lowther (P1 first session) and (P2 second session)</a:t>
            </a:r>
          </a:p>
          <a:p>
            <a:pPr>
              <a:lnSpc>
                <a:spcPct val="105000"/>
              </a:lnSpc>
              <a:spcAft>
                <a:spcPts val="800"/>
              </a:spcAft>
            </a:pPr>
            <a:r>
              <a:rPr lang="en-GB" sz="1800" dirty="0">
                <a:effectLst/>
                <a:latin typeface="Aptos" panose="020B0004020202020204" pitchFamily="34" charset="0"/>
                <a:ea typeface="Aptos" panose="020B0004020202020204" pitchFamily="34" charset="0"/>
                <a:cs typeface="Arial" panose="020B0604020202020204" pitchFamily="34" charset="0"/>
              </a:rPr>
              <a:t> Mentoring, Coaching and Peer Support – Auditorium (M1 first session) and (M2 second session)</a:t>
            </a:r>
          </a:p>
          <a:p>
            <a:pPr>
              <a:lnSpc>
                <a:spcPct val="105000"/>
              </a:lnSpc>
              <a:spcAft>
                <a:spcPts val="800"/>
              </a:spcAft>
            </a:pPr>
            <a:r>
              <a:rPr lang="en-GB" sz="1800" dirty="0">
                <a:effectLst/>
                <a:latin typeface="Aptos" panose="020B0004020202020204" pitchFamily="34" charset="0"/>
                <a:ea typeface="Aptos" panose="020B0004020202020204" pitchFamily="34" charset="0"/>
                <a:cs typeface="Arial" panose="020B0604020202020204" pitchFamily="34" charset="0"/>
              </a:rPr>
              <a:t>Creativity, Joyful and Cultural Participation – Auditorium (C1 first session) and (C2 second session) </a:t>
            </a:r>
          </a:p>
          <a:p>
            <a:pPr>
              <a:lnSpc>
                <a:spcPct val="105000"/>
              </a:lnSpc>
              <a:spcAft>
                <a:spcPts val="800"/>
              </a:spcAft>
            </a:pPr>
            <a:r>
              <a:rPr lang="en-GB" sz="1800" dirty="0">
                <a:latin typeface="Aptos" panose="020B0004020202020204" pitchFamily="34" charset="0"/>
                <a:ea typeface="Aptos" panose="020B0004020202020204" pitchFamily="34" charset="0"/>
                <a:cs typeface="Arial" panose="020B0604020202020204" pitchFamily="34" charset="0"/>
              </a:rPr>
              <a:t>Relational Practice – Auditorium (R1 first session) and (R2 second session) </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pic>
        <p:nvPicPr>
          <p:cNvPr id="3" name="Picture 2" descr="!R&amp;C">
            <a:extLst>
              <a:ext uri="{FF2B5EF4-FFF2-40B4-BE49-F238E27FC236}">
                <a16:creationId xmlns:a16="http://schemas.microsoft.com/office/drawing/2014/main" id="{88B89926-DA69-FEB5-3073-8C06215B6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02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CE02F-2DF9-51CF-E1D2-F1B721393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BC83C-65EA-B014-A4F7-B8AFE89BB4F2}"/>
              </a:ext>
            </a:extLst>
          </p:cNvPr>
          <p:cNvSpPr>
            <a:spLocks noGrp="1"/>
          </p:cNvSpPr>
          <p:nvPr>
            <p:ph type="title"/>
          </p:nvPr>
        </p:nvSpPr>
        <p:spPr>
          <a:xfrm>
            <a:off x="838200" y="38314"/>
            <a:ext cx="10515600" cy="1325563"/>
          </a:xfrm>
        </p:spPr>
        <p:txBody>
          <a:bodyPr>
            <a:normAutofit/>
          </a:bodyPr>
          <a:lstStyle/>
          <a:p>
            <a:pPr algn="ctr"/>
            <a:r>
              <a:rPr lang="en-GB" sz="3600" b="1" dirty="0"/>
              <a:t>Summarising our work </a:t>
            </a:r>
          </a:p>
        </p:txBody>
      </p:sp>
      <p:pic>
        <p:nvPicPr>
          <p:cNvPr id="4" name="Picture 3" descr="A black background with purple text&#10;&#10;Description automatically generated">
            <a:extLst>
              <a:ext uri="{FF2B5EF4-FFF2-40B4-BE49-F238E27FC236}">
                <a16:creationId xmlns:a16="http://schemas.microsoft.com/office/drawing/2014/main" id="{6D7F32C5-6F7B-EA94-247B-16A225FFE806}"/>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sp>
        <p:nvSpPr>
          <p:cNvPr id="6" name="Content Placeholder 5">
            <a:extLst>
              <a:ext uri="{FF2B5EF4-FFF2-40B4-BE49-F238E27FC236}">
                <a16:creationId xmlns:a16="http://schemas.microsoft.com/office/drawing/2014/main" id="{9B64AEC4-589E-CC9D-F25D-CAF7871A84E0}"/>
              </a:ext>
            </a:extLst>
          </p:cNvPr>
          <p:cNvSpPr>
            <a:spLocks noGrp="1"/>
          </p:cNvSpPr>
          <p:nvPr>
            <p:ph idx="1"/>
          </p:nvPr>
        </p:nvSpPr>
        <p:spPr>
          <a:xfrm>
            <a:off x="1009555" y="1247450"/>
            <a:ext cx="10515600" cy="4676879"/>
          </a:xfrm>
        </p:spPr>
        <p:txBody>
          <a:bodyPr>
            <a:noAutofit/>
          </a:bodyPr>
          <a:lstStyle/>
          <a:p>
            <a:pPr>
              <a:lnSpc>
                <a:spcPct val="105000"/>
              </a:lnSpc>
              <a:spcAft>
                <a:spcPts val="800"/>
              </a:spcAft>
            </a:pPr>
            <a:r>
              <a:rPr lang="en-GB" sz="1600" dirty="0">
                <a:latin typeface="Aptos" panose="020B0004020202020204" pitchFamily="34" charset="0"/>
                <a:ea typeface="Aptos" panose="020B0004020202020204" pitchFamily="34" charset="0"/>
                <a:cs typeface="Aptos" panose="020B0004020202020204" pitchFamily="34" charset="0"/>
              </a:rPr>
              <a:t>In year one (2022 – 2023 ) we developed the Theory of Change and galvanised support and secured a shared commitment to work together.  </a:t>
            </a:r>
          </a:p>
          <a:p>
            <a:pPr>
              <a:lnSpc>
                <a:spcPct val="105000"/>
              </a:lnSpc>
              <a:spcAft>
                <a:spcPts val="800"/>
              </a:spcAft>
            </a:pPr>
            <a:r>
              <a:rPr lang="en-GB" sz="1600" dirty="0">
                <a:latin typeface="Aptos" panose="020B0004020202020204" pitchFamily="34" charset="0"/>
                <a:ea typeface="Aptos" panose="020B0004020202020204" pitchFamily="34" charset="0"/>
                <a:cs typeface="Aptos" panose="020B0004020202020204" pitchFamily="34" charset="0"/>
              </a:rPr>
              <a:t>We defined the problem and the sustained outcomes we wanted to collectively achieve.</a:t>
            </a:r>
          </a:p>
          <a:p>
            <a:pPr>
              <a:lnSpc>
                <a:spcPct val="105000"/>
              </a:lnSpc>
              <a:spcAft>
                <a:spcPts val="800"/>
              </a:spcAft>
            </a:pPr>
            <a:r>
              <a:rPr lang="en-GB" sz="1600" dirty="0">
                <a:latin typeface="Aptos" panose="020B0004020202020204" pitchFamily="34" charset="0"/>
                <a:ea typeface="Aptos" panose="020B0004020202020204" pitchFamily="34" charset="0"/>
                <a:cs typeface="Aptos" panose="020B0004020202020204" pitchFamily="34" charset="0"/>
              </a:rPr>
              <a:t>A website was created to capture the full breadth of our work </a:t>
            </a:r>
            <a:r>
              <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Home page</a:t>
            </a:r>
            <a:endParaRPr lang="en-GB" sz="1600" dirty="0">
              <a:latin typeface="Aptos" panose="020B0004020202020204" pitchFamily="34" charset="0"/>
              <a:ea typeface="Aptos" panose="020B0004020202020204" pitchFamily="34" charset="0"/>
              <a:cs typeface="Aptos" panose="020B0004020202020204" pitchFamily="34" charset="0"/>
            </a:endParaRPr>
          </a:p>
          <a:p>
            <a:pPr>
              <a:lnSpc>
                <a:spcPct val="105000"/>
              </a:lnSpc>
              <a:spcAft>
                <a:spcPts val="800"/>
              </a:spcAft>
            </a:pPr>
            <a:r>
              <a:rPr lang="en-GB" sz="1600" dirty="0">
                <a:latin typeface="Aptos" panose="020B0004020202020204" pitchFamily="34" charset="0"/>
                <a:ea typeface="Aptos" panose="020B0004020202020204" pitchFamily="34" charset="0"/>
                <a:cs typeface="Aptos" panose="020B0004020202020204" pitchFamily="34" charset="0"/>
              </a:rPr>
              <a:t>In year two (2023 – 2024) we agreed the solutions we wanted to explore further and learn together from, gaining pledges and commitments from partners to work together on these. </a:t>
            </a:r>
          </a:p>
          <a:p>
            <a:pPr>
              <a:lnSpc>
                <a:spcPct val="105000"/>
              </a:lnSpc>
              <a:spcAft>
                <a:spcPts val="800"/>
              </a:spcAft>
            </a:pPr>
            <a:r>
              <a:rPr lang="en-GB" sz="1600" dirty="0">
                <a:latin typeface="Aptos" panose="020B0004020202020204" pitchFamily="34" charset="0"/>
                <a:ea typeface="Aptos" panose="020B0004020202020204" pitchFamily="34" charset="0"/>
                <a:cs typeface="Aptos" panose="020B0004020202020204" pitchFamily="34" charset="0"/>
              </a:rPr>
              <a:t>To date 342 people have been engaged at least once, with 835 engagement incidences</a:t>
            </a:r>
          </a:p>
          <a:p>
            <a:pPr>
              <a:lnSpc>
                <a:spcPct val="105000"/>
              </a:lnSpc>
              <a:spcAft>
                <a:spcPts val="800"/>
              </a:spcAft>
            </a:pPr>
            <a:r>
              <a:rPr lang="en-GB" sz="1600" dirty="0">
                <a:latin typeface="Aptos" panose="020B0004020202020204" pitchFamily="34" charset="0"/>
                <a:ea typeface="Aptos" panose="020B0004020202020204" pitchFamily="34" charset="0"/>
                <a:cs typeface="Aptos" panose="020B0004020202020204" pitchFamily="34" charset="0"/>
              </a:rPr>
              <a:t> A special thanks to our MAEB Partners, to Anglo American for funding our work and to Alan Graver of Skyblue Research who has been instrumental in driving our work forward, supporting and challenging us. </a:t>
            </a:r>
          </a:p>
          <a:p>
            <a:pPr marL="0" indent="0">
              <a:lnSpc>
                <a:spcPct val="105000"/>
              </a:lnSpc>
              <a:spcAft>
                <a:spcPts val="800"/>
              </a:spcAft>
              <a:buNone/>
            </a:pPr>
            <a:endParaRPr lang="en-GB" sz="1600" dirty="0">
              <a:latin typeface="Aptos" panose="020B0004020202020204" pitchFamily="34" charset="0"/>
              <a:ea typeface="Aptos" panose="020B0004020202020204" pitchFamily="34" charset="0"/>
              <a:cs typeface="Aptos" panose="020B0004020202020204" pitchFamily="34" charset="0"/>
            </a:endParaRPr>
          </a:p>
          <a:p>
            <a:pPr marL="0" indent="0">
              <a:lnSpc>
                <a:spcPct val="105000"/>
              </a:lnSpc>
              <a:spcAft>
                <a:spcPts val="800"/>
              </a:spcAft>
              <a:buNone/>
            </a:pPr>
            <a:endParaRPr lang="en-GB" sz="1600" dirty="0">
              <a:latin typeface="Aptos" panose="020B0004020202020204" pitchFamily="34" charset="0"/>
              <a:ea typeface="Aptos" panose="020B0004020202020204" pitchFamily="34" charset="0"/>
              <a:cs typeface="Aptos" panose="020B0004020202020204" pitchFamily="34" charset="0"/>
            </a:endParaRPr>
          </a:p>
        </p:txBody>
      </p:sp>
      <p:pic>
        <p:nvPicPr>
          <p:cNvPr id="3" name="Picture 2" descr="!R&amp;C">
            <a:extLst>
              <a:ext uri="{FF2B5EF4-FFF2-40B4-BE49-F238E27FC236}">
                <a16:creationId xmlns:a16="http://schemas.microsoft.com/office/drawing/2014/main" id="{B1FFBB03-1C4D-B7BE-FB77-B8E8E3C405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06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4423-16FB-EB43-1187-365DF3835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2BE13-F00C-5FC7-C4B1-5557E331E607}"/>
              </a:ext>
            </a:extLst>
          </p:cNvPr>
          <p:cNvSpPr>
            <a:spLocks noGrp="1"/>
          </p:cNvSpPr>
          <p:nvPr>
            <p:ph type="title"/>
          </p:nvPr>
        </p:nvSpPr>
        <p:spPr>
          <a:xfrm>
            <a:off x="838200" y="38314"/>
            <a:ext cx="10515600" cy="1325563"/>
          </a:xfrm>
        </p:spPr>
        <p:txBody>
          <a:bodyPr>
            <a:normAutofit/>
          </a:bodyPr>
          <a:lstStyle/>
          <a:p>
            <a:pPr algn="ctr"/>
            <a:r>
              <a:rPr lang="en-GB" sz="3600" b="1" dirty="0"/>
              <a:t>Theory of Change </a:t>
            </a:r>
          </a:p>
        </p:txBody>
      </p:sp>
      <p:pic>
        <p:nvPicPr>
          <p:cNvPr id="4" name="Picture 3" descr="A black background with purple text&#10;&#10;Description automatically generated">
            <a:extLst>
              <a:ext uri="{FF2B5EF4-FFF2-40B4-BE49-F238E27FC236}">
                <a16:creationId xmlns:a16="http://schemas.microsoft.com/office/drawing/2014/main" id="{4F2D0185-B80B-47D6-B46C-522C5362D3FD}"/>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7" name="Content Placeholder 6" descr="A poster with text and images&#10;&#10;AI-generated content may be incorrect.">
            <a:extLst>
              <a:ext uri="{FF2B5EF4-FFF2-40B4-BE49-F238E27FC236}">
                <a16:creationId xmlns:a16="http://schemas.microsoft.com/office/drawing/2014/main" id="{315FA650-3504-803D-216F-71AA1832012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39704" y="375686"/>
            <a:ext cx="8895962" cy="6444000"/>
          </a:xfrm>
        </p:spPr>
      </p:pic>
      <p:pic>
        <p:nvPicPr>
          <p:cNvPr id="3" name="Picture 2" descr="!R&amp;C">
            <a:extLst>
              <a:ext uri="{FF2B5EF4-FFF2-40B4-BE49-F238E27FC236}">
                <a16:creationId xmlns:a16="http://schemas.microsoft.com/office/drawing/2014/main" id="{E7A73962-99C9-D8BA-3FBC-CC5DDE006E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9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24F5-6D36-08D0-5617-4D19D26FCA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5C571-16BF-557E-5008-3B959B7C302D}"/>
              </a:ext>
            </a:extLst>
          </p:cNvPr>
          <p:cNvSpPr>
            <a:spLocks noGrp="1"/>
          </p:cNvSpPr>
          <p:nvPr>
            <p:ph type="title"/>
          </p:nvPr>
        </p:nvSpPr>
        <p:spPr>
          <a:xfrm>
            <a:off x="838200" y="38314"/>
            <a:ext cx="10515600" cy="1325563"/>
          </a:xfrm>
        </p:spPr>
        <p:txBody>
          <a:bodyPr>
            <a:normAutofit/>
          </a:bodyPr>
          <a:lstStyle/>
          <a:p>
            <a:pPr algn="ctr"/>
            <a:r>
              <a:rPr lang="en-GB" sz="3600" b="1" dirty="0"/>
              <a:t>What has happened in a year</a:t>
            </a:r>
          </a:p>
        </p:txBody>
      </p:sp>
      <p:pic>
        <p:nvPicPr>
          <p:cNvPr id="4" name="Picture 3" descr="A black background with purple text&#10;&#10;Description automatically generated">
            <a:extLst>
              <a:ext uri="{FF2B5EF4-FFF2-40B4-BE49-F238E27FC236}">
                <a16:creationId xmlns:a16="http://schemas.microsoft.com/office/drawing/2014/main" id="{84787BA3-682B-39AF-EF75-0361F3BFB94A}"/>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5276850"/>
            <a:ext cx="12192000" cy="1581150"/>
          </a:xfrm>
          <a:prstGeom prst="rect">
            <a:avLst/>
          </a:prstGeom>
        </p:spPr>
      </p:pic>
      <p:sp>
        <p:nvSpPr>
          <p:cNvPr id="6" name="Content Placeholder 5">
            <a:extLst>
              <a:ext uri="{FF2B5EF4-FFF2-40B4-BE49-F238E27FC236}">
                <a16:creationId xmlns:a16="http://schemas.microsoft.com/office/drawing/2014/main" id="{9D5E7239-07DE-4E0A-6F64-FB937869D06C}"/>
              </a:ext>
            </a:extLst>
          </p:cNvPr>
          <p:cNvSpPr>
            <a:spLocks noGrp="1"/>
          </p:cNvSpPr>
          <p:nvPr>
            <p:ph idx="1"/>
          </p:nvPr>
        </p:nvSpPr>
        <p:spPr>
          <a:xfrm>
            <a:off x="1188758" y="981924"/>
            <a:ext cx="10515600" cy="4676879"/>
          </a:xfrm>
        </p:spPr>
        <p:txBody>
          <a:bodyPr>
            <a:noAutofit/>
          </a:bodyPr>
          <a:lstStyle/>
          <a:p>
            <a:pPr>
              <a:lnSpc>
                <a:spcPct val="105000"/>
              </a:lnSpc>
              <a:spcAft>
                <a:spcPts val="800"/>
              </a:spcAft>
            </a:pPr>
            <a:r>
              <a:rPr lang="en-GB" sz="1800" dirty="0">
                <a:latin typeface="Aptos" panose="020B0004020202020204" pitchFamily="34" charset="0"/>
                <a:ea typeface="Aptos" panose="020B0004020202020204" pitchFamily="34" charset="0"/>
                <a:cs typeface="Aptos" panose="020B0004020202020204" pitchFamily="34" charset="0"/>
              </a:rPr>
              <a:t>‘Partner Connect’ event in December 2024 &amp; two further Attendance Alliance Meetings </a:t>
            </a:r>
          </a:p>
          <a:p>
            <a:pPr>
              <a:lnSpc>
                <a:spcPct val="105000"/>
              </a:lnSpc>
              <a:spcAft>
                <a:spcPts val="800"/>
              </a:spcAft>
            </a:pPr>
            <a:r>
              <a:rPr lang="en-GB" sz="1800" dirty="0">
                <a:latin typeface="Aptos" panose="020B0004020202020204" pitchFamily="34" charset="0"/>
                <a:ea typeface="Aptos" panose="020B0004020202020204" pitchFamily="34" charset="0"/>
                <a:cs typeface="Aptos" panose="020B0004020202020204" pitchFamily="34" charset="0"/>
              </a:rPr>
              <a:t>Development of ‘Framework for Positive Action’ and the formation of our Co-leadership Groups </a:t>
            </a:r>
          </a:p>
          <a:p>
            <a:pPr>
              <a:lnSpc>
                <a:spcPct val="105000"/>
              </a:lnSpc>
              <a:spcAft>
                <a:spcPts val="800"/>
              </a:spcAft>
            </a:pPr>
            <a:r>
              <a:rPr lang="en-GB" sz="1800" dirty="0">
                <a:latin typeface="Aptos" panose="020B0004020202020204" pitchFamily="34" charset="0"/>
                <a:ea typeface="Aptos" panose="020B0004020202020204" pitchFamily="34" charset="0"/>
                <a:cs typeface="Aptos" panose="020B0004020202020204" pitchFamily="34" charset="0"/>
              </a:rPr>
              <a:t>Embedding the DfE statutory guidance – ‘Working Together to Improve School Attendance’ and Termly Support Meetings </a:t>
            </a:r>
          </a:p>
          <a:p>
            <a:pPr>
              <a:lnSpc>
                <a:spcPct val="105000"/>
              </a:lnSpc>
              <a:spcAft>
                <a:spcPts val="800"/>
              </a:spcAft>
            </a:pPr>
            <a:r>
              <a:rPr lang="en-GB" sz="1800" dirty="0">
                <a:effectLst/>
                <a:latin typeface="Arial" panose="020B0604020202020204" pitchFamily="34" charset="0"/>
                <a:ea typeface="Aptos" panose="020B0004020202020204" pitchFamily="34" charset="0"/>
              </a:rPr>
              <a:t>Expansion of  </a:t>
            </a:r>
            <a:r>
              <a:rPr lang="en-GB" sz="1800" u="sng" dirty="0">
                <a:solidFill>
                  <a:srgbClr val="467886"/>
                </a:solidFill>
                <a:effectLst/>
                <a:latin typeface="Arial" panose="020B0604020202020204" pitchFamily="34" charset="0"/>
                <a:ea typeface="Aptos" panose="020B0004020202020204" pitchFamily="34" charset="0"/>
                <a:hlinkClick r:id="rId4"/>
              </a:rPr>
              <a:t>RISE Attendance and Behaviour (A&amp;B) Hubs Programme</a:t>
            </a:r>
            <a:endParaRPr lang="en-GB" sz="1800" u="sng" dirty="0">
              <a:solidFill>
                <a:srgbClr val="467886"/>
              </a:solidFill>
              <a:effectLst/>
              <a:latin typeface="Arial" panose="020B0604020202020204" pitchFamily="34" charset="0"/>
              <a:ea typeface="Aptos" panose="020B0004020202020204" pitchFamily="34" charset="0"/>
            </a:endParaRPr>
          </a:p>
          <a:p>
            <a:pPr marL="0" indent="0">
              <a:lnSpc>
                <a:spcPct val="105000"/>
              </a:lnSpc>
              <a:spcAft>
                <a:spcPts val="800"/>
              </a:spcAft>
              <a:buNone/>
            </a:pPr>
            <a:r>
              <a:rPr lang="en-GB" sz="1800" dirty="0">
                <a:effectLst/>
                <a:latin typeface="Arial" panose="020B0604020202020204" pitchFamily="34" charset="0"/>
                <a:ea typeface="Aptos" panose="020B0004020202020204" pitchFamily="34" charset="0"/>
              </a:rPr>
              <a:t>sign up via </a:t>
            </a:r>
            <a:r>
              <a:rPr lang="en-GB" sz="1800" u="sng" dirty="0">
                <a:solidFill>
                  <a:srgbClr val="467886"/>
                </a:solidFill>
                <a:effectLst/>
                <a:latin typeface="Arial" panose="020B0604020202020204" pitchFamily="34" charset="0"/>
                <a:ea typeface="Aptos" panose="020B0004020202020204" pitchFamily="34" charset="0"/>
                <a:hlinkClick r:id="rId5"/>
              </a:rPr>
              <a:t>this form</a:t>
            </a:r>
            <a:r>
              <a:rPr lang="en-GB" sz="1800" dirty="0">
                <a:effectLst/>
                <a:latin typeface="Arial" panose="020B0604020202020204" pitchFamily="34" charset="0"/>
                <a:ea typeface="Aptos" panose="020B0004020202020204" pitchFamily="34" charset="0"/>
              </a:rPr>
              <a:t>. </a:t>
            </a:r>
            <a:endParaRPr lang="en-GB" sz="1800" dirty="0">
              <a:latin typeface="Aptos" panose="020B0004020202020204" pitchFamily="34" charset="0"/>
              <a:ea typeface="Aptos" panose="020B0004020202020204" pitchFamily="34" charset="0"/>
              <a:cs typeface="Aptos" panose="020B0004020202020204" pitchFamily="34" charset="0"/>
            </a:endParaRPr>
          </a:p>
          <a:p>
            <a:pPr>
              <a:lnSpc>
                <a:spcPct val="105000"/>
              </a:lnSpc>
              <a:spcAft>
                <a:spcPts val="800"/>
              </a:spcAft>
            </a:pPr>
            <a:r>
              <a:rPr lang="en-GB" sz="1800" dirty="0">
                <a:latin typeface="Aptos" panose="020B0004020202020204" pitchFamily="34" charset="0"/>
                <a:ea typeface="Aptos" panose="020B0004020202020204" pitchFamily="34" charset="0"/>
                <a:cs typeface="Aptos" panose="020B0004020202020204" pitchFamily="34" charset="0"/>
              </a:rPr>
              <a:t>Two letters from the Secretary of State for Education </a:t>
            </a:r>
          </a:p>
          <a:p>
            <a:pPr>
              <a:lnSpc>
                <a:spcPct val="105000"/>
              </a:lnSpc>
              <a:spcAft>
                <a:spcPts val="800"/>
              </a:spcAft>
            </a:pPr>
            <a:r>
              <a:rPr lang="en-GB" sz="1800" dirty="0">
                <a:latin typeface="Aptos" panose="020B0004020202020204" pitchFamily="34" charset="0"/>
                <a:ea typeface="Aptos" panose="020B0004020202020204" pitchFamily="34" charset="0"/>
                <a:cs typeface="Aptos" panose="020B0004020202020204" pitchFamily="34" charset="0"/>
              </a:rPr>
              <a:t>Development of Attendance Handbook </a:t>
            </a:r>
          </a:p>
          <a:p>
            <a:pPr>
              <a:lnSpc>
                <a:spcPct val="105000"/>
              </a:lnSpc>
              <a:spcAft>
                <a:spcPts val="800"/>
              </a:spcAft>
            </a:pPr>
            <a:r>
              <a:rPr lang="en-GB" sz="1800" dirty="0">
                <a:latin typeface="Aptos" panose="020B0004020202020204" pitchFamily="34" charset="0"/>
                <a:ea typeface="Aptos" panose="020B0004020202020204" pitchFamily="34" charset="0"/>
                <a:cs typeface="Aptos" panose="020B0004020202020204" pitchFamily="34" charset="0"/>
              </a:rPr>
              <a:t>Collaborative work around Transition </a:t>
            </a:r>
          </a:p>
          <a:p>
            <a:pPr>
              <a:lnSpc>
                <a:spcPct val="105000"/>
              </a:lnSpc>
              <a:spcAft>
                <a:spcPts val="800"/>
              </a:spcAft>
            </a:pPr>
            <a:r>
              <a:rPr lang="en-GB" sz="1800" dirty="0">
                <a:latin typeface="Aptos" panose="020B0004020202020204" pitchFamily="34" charset="0"/>
                <a:ea typeface="Aptos" panose="020B0004020202020204" pitchFamily="34" charset="0"/>
                <a:cs typeface="Aptos" panose="020B0004020202020204" pitchFamily="34" charset="0"/>
              </a:rPr>
              <a:t>Input into The Centre for Social Justice report – ‘Absent Ambition’ </a:t>
            </a:r>
          </a:p>
          <a:p>
            <a:pPr marL="0" indent="0">
              <a:lnSpc>
                <a:spcPct val="105000"/>
              </a:lnSpc>
              <a:spcAft>
                <a:spcPts val="800"/>
              </a:spcAft>
              <a:buNone/>
            </a:pPr>
            <a:endParaRPr lang="en-GB" sz="1600" dirty="0">
              <a:latin typeface="Aptos" panose="020B0004020202020204" pitchFamily="34" charset="0"/>
              <a:ea typeface="Aptos" panose="020B0004020202020204" pitchFamily="34" charset="0"/>
              <a:cs typeface="Aptos" panose="020B0004020202020204" pitchFamily="34" charset="0"/>
            </a:endParaRPr>
          </a:p>
        </p:txBody>
      </p:sp>
      <p:pic>
        <p:nvPicPr>
          <p:cNvPr id="3" name="Picture 2" descr="!R&amp;C">
            <a:extLst>
              <a:ext uri="{FF2B5EF4-FFF2-40B4-BE49-F238E27FC236}">
                <a16:creationId xmlns:a16="http://schemas.microsoft.com/office/drawing/2014/main" id="{9A8BF4D4-B6EE-A280-58B6-BD371DE820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Item - Partnership working - Edge Hill ...">
            <a:extLst>
              <a:ext uri="{FF2B5EF4-FFF2-40B4-BE49-F238E27FC236}">
                <a16:creationId xmlns:a16="http://schemas.microsoft.com/office/drawing/2014/main" id="{A659AF10-42FD-E047-B008-3E623C7548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6825" y="342900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50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8451DA-7EBD-9984-F419-018332C0EB8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7D68C0-8BFC-9D5B-CFF8-7EB2C3054F5D}"/>
              </a:ext>
            </a:extLst>
          </p:cNvPr>
          <p:cNvSpPr>
            <a:spLocks noGrp="1"/>
          </p:cNvSpPr>
          <p:nvPr>
            <p:ph type="title"/>
          </p:nvPr>
        </p:nvSpPr>
        <p:spPr>
          <a:xfrm>
            <a:off x="640080" y="329184"/>
            <a:ext cx="6894576" cy="1783080"/>
          </a:xfrm>
        </p:spPr>
        <p:txBody>
          <a:bodyPr anchor="b">
            <a:normAutofit/>
          </a:bodyPr>
          <a:lstStyle/>
          <a:p>
            <a:r>
              <a:rPr lang="en-GB" sz="5400" b="1"/>
              <a:t>Why this is still so important </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CE5ADBF-DB8C-6FD4-37F9-4B64CBF68A56}"/>
              </a:ext>
            </a:extLst>
          </p:cNvPr>
          <p:cNvSpPr>
            <a:spLocks noGrp="1"/>
          </p:cNvSpPr>
          <p:nvPr>
            <p:ph idx="1"/>
          </p:nvPr>
        </p:nvSpPr>
        <p:spPr>
          <a:xfrm>
            <a:off x="640080" y="2706624"/>
            <a:ext cx="6894576" cy="3886200"/>
          </a:xfrm>
        </p:spPr>
        <p:txBody>
          <a:bodyPr>
            <a:normAutofit fontScale="92500"/>
          </a:bodyPr>
          <a:lstStyle/>
          <a:p>
            <a:pPr>
              <a:spcAft>
                <a:spcPts val="800"/>
              </a:spcAft>
            </a:pPr>
            <a:r>
              <a:rPr lang="en-GB" sz="1600" dirty="0">
                <a:latin typeface="Aptos" panose="020B0004020202020204" pitchFamily="34" charset="0"/>
                <a:ea typeface="Aptos" panose="020B0004020202020204" pitchFamily="34" charset="0"/>
                <a:cs typeface="Aptos" panose="020B0004020202020204" pitchFamily="34" charset="0"/>
              </a:rPr>
              <a:t>Although attendance is an improving picture, severe absence has increased slightly </a:t>
            </a:r>
          </a:p>
          <a:p>
            <a:pPr>
              <a:spcAft>
                <a:spcPts val="800"/>
              </a:spcAft>
            </a:pPr>
            <a:r>
              <a:rPr lang="en-GB" sz="1600" dirty="0">
                <a:latin typeface="Aptos" panose="020B0004020202020204" pitchFamily="34" charset="0"/>
                <a:ea typeface="Aptos" panose="020B0004020202020204" pitchFamily="34" charset="0"/>
                <a:cs typeface="Aptos" panose="020B0004020202020204" pitchFamily="34" charset="0"/>
              </a:rPr>
              <a:t>Some groups of children  and young people are disproportionately impacted </a:t>
            </a:r>
          </a:p>
          <a:p>
            <a:pPr>
              <a:spcAft>
                <a:spcPts val="800"/>
              </a:spcAft>
            </a:pPr>
            <a:r>
              <a:rPr lang="en-GB" sz="1600" dirty="0">
                <a:latin typeface="Aptos" panose="020B0004020202020204" pitchFamily="34" charset="0"/>
                <a:ea typeface="Aptos" panose="020B0004020202020204" pitchFamily="34" charset="0"/>
                <a:cs typeface="Aptos" panose="020B0004020202020204" pitchFamily="34" charset="0"/>
              </a:rPr>
              <a:t>We want children and young people to get the most out of their education and learning and enjoy their experience of school/college/training</a:t>
            </a:r>
          </a:p>
          <a:p>
            <a:pPr>
              <a:spcAft>
                <a:spcPts val="800"/>
              </a:spcAft>
            </a:pPr>
            <a:r>
              <a:rPr lang="en-GB" sz="1600" dirty="0">
                <a:latin typeface="Aptos" panose="020B0004020202020204" pitchFamily="34" charset="0"/>
                <a:ea typeface="Aptos" panose="020B0004020202020204" pitchFamily="34" charset="0"/>
                <a:cs typeface="Aptos" panose="020B0004020202020204" pitchFamily="34" charset="0"/>
              </a:rPr>
              <a:t>School is the best place for our children with benefits to their health, wellbeing, social interactions (building friendships) and to improve their prospects and life chances</a:t>
            </a:r>
          </a:p>
          <a:p>
            <a:pPr>
              <a:spcAft>
                <a:spcPts val="800"/>
              </a:spcAft>
            </a:pPr>
            <a:r>
              <a:rPr lang="en-GB" sz="1600" dirty="0">
                <a:latin typeface="Aptos" panose="020B0004020202020204" pitchFamily="34" charset="0"/>
                <a:ea typeface="Aptos" panose="020B0004020202020204" pitchFamily="34" charset="0"/>
                <a:cs typeface="Aptos" panose="020B0004020202020204" pitchFamily="34" charset="0"/>
              </a:rPr>
              <a:t>Children and young people are safer in school and college and for our most vulnerable young people, education is a protective factor where their needs can be identified and supported</a:t>
            </a:r>
          </a:p>
          <a:p>
            <a:pPr>
              <a:spcAft>
                <a:spcPts val="800"/>
              </a:spcAft>
            </a:pPr>
            <a:r>
              <a:rPr lang="en-GB" sz="1600" dirty="0">
                <a:latin typeface="Aptos" panose="020B0004020202020204" pitchFamily="34" charset="0"/>
                <a:ea typeface="Aptos" panose="020B0004020202020204" pitchFamily="34" charset="0"/>
                <a:cs typeface="Aptos" panose="020B0004020202020204" pitchFamily="34" charset="0"/>
              </a:rPr>
              <a:t>We are ambitious for our children and young people and want them to succeed!</a:t>
            </a:r>
          </a:p>
          <a:p>
            <a:pPr marL="0" indent="0">
              <a:spcAft>
                <a:spcPts val="800"/>
              </a:spcAft>
              <a:buNone/>
            </a:pPr>
            <a:endParaRPr lang="en-GB" sz="1400" dirty="0">
              <a:latin typeface="Aptos" panose="020B0004020202020204" pitchFamily="34" charset="0"/>
              <a:ea typeface="Aptos" panose="020B0004020202020204" pitchFamily="34" charset="0"/>
              <a:cs typeface="Aptos" panose="020B0004020202020204" pitchFamily="34" charset="0"/>
            </a:endParaRPr>
          </a:p>
        </p:txBody>
      </p:sp>
      <p:pic>
        <p:nvPicPr>
          <p:cNvPr id="7" name="Picture 6">
            <a:extLst>
              <a:ext uri="{FF2B5EF4-FFF2-40B4-BE49-F238E27FC236}">
                <a16:creationId xmlns:a16="http://schemas.microsoft.com/office/drawing/2014/main" id="{43300B77-3092-3460-56D5-A4504A84C810}"/>
              </a:ext>
            </a:extLst>
          </p:cNvPr>
          <p:cNvPicPr>
            <a:picLocks noChangeAspect="1"/>
          </p:cNvPicPr>
          <p:nvPr/>
        </p:nvPicPr>
        <p:blipFill>
          <a:blip r:embed="rId3"/>
          <a:stretch>
            <a:fillRect/>
          </a:stretch>
        </p:blipFill>
        <p:spPr>
          <a:xfrm>
            <a:off x="7863840" y="592055"/>
            <a:ext cx="4014216" cy="2904224"/>
          </a:xfrm>
          <a:prstGeom prst="rect">
            <a:avLst/>
          </a:prstGeom>
        </p:spPr>
      </p:pic>
      <p:pic>
        <p:nvPicPr>
          <p:cNvPr id="4" name="Picture 3" descr="A black background with purple text&#10;&#10;Description automatically generated">
            <a:extLst>
              <a:ext uri="{FF2B5EF4-FFF2-40B4-BE49-F238E27FC236}">
                <a16:creationId xmlns:a16="http://schemas.microsoft.com/office/drawing/2014/main" id="{227F85C3-202C-50E0-BC84-962F165C809D}"/>
              </a:ext>
            </a:extLst>
          </p:cNvPr>
          <p:cNvPicPr>
            <a:picLocks noChangeAspect="1"/>
          </p:cNvPicPr>
          <p:nvPr/>
        </p:nvPicPr>
        <p:blipFill rotWithShape="1">
          <a:blip r:embed="rId4">
            <a:extLst>
              <a:ext uri="{28A0092B-C50C-407E-A947-70E740481C1C}">
                <a14:useLocalDpi xmlns:a14="http://schemas.microsoft.com/office/drawing/2010/main" val="0"/>
              </a:ext>
            </a:extLst>
          </a:blip>
          <a:srcRect t="72771"/>
          <a:stretch/>
        </p:blipFill>
        <p:spPr>
          <a:xfrm>
            <a:off x="7863840" y="2884251"/>
            <a:ext cx="3995928" cy="612028"/>
          </a:xfrm>
          <a:prstGeom prst="rect">
            <a:avLst/>
          </a:prstGeom>
        </p:spPr>
      </p:pic>
      <p:pic>
        <p:nvPicPr>
          <p:cNvPr id="3" name="Picture 2" descr="!R&amp;C">
            <a:extLst>
              <a:ext uri="{FF2B5EF4-FFF2-40B4-BE49-F238E27FC236}">
                <a16:creationId xmlns:a16="http://schemas.microsoft.com/office/drawing/2014/main" id="{14C4C345-2EEA-03C9-588C-F678479AD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31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D4D3-04EE-4560-0FC5-0DAB9DFA6A08}"/>
              </a:ext>
            </a:extLst>
          </p:cNvPr>
          <p:cNvSpPr>
            <a:spLocks noGrp="1"/>
          </p:cNvSpPr>
          <p:nvPr>
            <p:ph type="title"/>
          </p:nvPr>
        </p:nvSpPr>
        <p:spPr>
          <a:xfrm>
            <a:off x="838200" y="38314"/>
            <a:ext cx="10515600" cy="1325563"/>
          </a:xfrm>
        </p:spPr>
        <p:txBody>
          <a:bodyPr>
            <a:normAutofit/>
          </a:bodyPr>
          <a:lstStyle/>
          <a:p>
            <a:pPr algn="ctr"/>
            <a:r>
              <a:rPr lang="en-GB" sz="3600" b="1" dirty="0"/>
              <a:t>MAEB – Framework for Positive Action </a:t>
            </a:r>
          </a:p>
        </p:txBody>
      </p:sp>
      <p:pic>
        <p:nvPicPr>
          <p:cNvPr id="4" name="Picture 3" descr="A black background with purple text&#10;&#10;Description automatically generated">
            <a:extLst>
              <a:ext uri="{FF2B5EF4-FFF2-40B4-BE49-F238E27FC236}">
                <a16:creationId xmlns:a16="http://schemas.microsoft.com/office/drawing/2014/main" id="{EF3957E1-5AB8-585C-E143-0F8A2458E6C1}"/>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sp>
        <p:nvSpPr>
          <p:cNvPr id="6" name="Content Placeholder 5">
            <a:extLst>
              <a:ext uri="{FF2B5EF4-FFF2-40B4-BE49-F238E27FC236}">
                <a16:creationId xmlns:a16="http://schemas.microsoft.com/office/drawing/2014/main" id="{5B283E8C-42F9-DBEA-86C6-763C121D52C2}"/>
              </a:ext>
            </a:extLst>
          </p:cNvPr>
          <p:cNvSpPr>
            <a:spLocks noGrp="1"/>
          </p:cNvSpPr>
          <p:nvPr>
            <p:ph idx="1"/>
          </p:nvPr>
        </p:nvSpPr>
        <p:spPr>
          <a:xfrm>
            <a:off x="1188758" y="1373616"/>
            <a:ext cx="10515600" cy="4676879"/>
          </a:xfrm>
        </p:spPr>
        <p:txBody>
          <a:bodyPr>
            <a:noAutofit/>
          </a:bodyPr>
          <a:lstStyle/>
          <a:p>
            <a:pPr marL="0" indent="0">
              <a:lnSpc>
                <a:spcPct val="105000"/>
              </a:lnSpc>
              <a:spcAft>
                <a:spcPts val="800"/>
              </a:spcAft>
              <a:buNone/>
            </a:pPr>
            <a:r>
              <a:rPr lang="en-GB" sz="2000" dirty="0">
                <a:effectLst/>
                <a:latin typeface="Aptos" panose="020B0004020202020204" pitchFamily="34" charset="0"/>
                <a:ea typeface="Aptos" panose="020B0004020202020204" pitchFamily="34" charset="0"/>
                <a:cs typeface="Arial" panose="020B0604020202020204" pitchFamily="34" charset="0"/>
              </a:rPr>
              <a:t>This Strategic ‘Framework for Positive Action’ describes the journey we want to take in Redcar and Cleveland from the baseline situation for attendance in 2023 to its desired future state by 2030. </a:t>
            </a:r>
            <a:endParaRPr lang="en-GB" sz="2000" dirty="0">
              <a:latin typeface="Aptos" panose="020B0004020202020204" pitchFamily="34" charset="0"/>
              <a:ea typeface="Aptos" panose="020B0004020202020204" pitchFamily="34" charset="0"/>
              <a:cs typeface="Arial" panose="020B0604020202020204" pitchFamily="34" charset="0"/>
            </a:endParaRPr>
          </a:p>
          <a:p>
            <a:pPr marL="0" indent="0">
              <a:lnSpc>
                <a:spcPct val="105000"/>
              </a:lnSpc>
              <a:spcAft>
                <a:spcPts val="800"/>
              </a:spcAft>
              <a:buNone/>
            </a:pPr>
            <a:r>
              <a:rPr lang="en-GB" sz="2000" dirty="0">
                <a:effectLst/>
                <a:latin typeface="Aptos" panose="020B0004020202020204" pitchFamily="34" charset="0"/>
                <a:ea typeface="Aptos" panose="020B0004020202020204" pitchFamily="34" charset="0"/>
                <a:cs typeface="Arial" panose="020B0604020202020204" pitchFamily="34" charset="0"/>
              </a:rPr>
              <a:t>A high-level approach outlining how we intend to overcome challenges, leverage strengths of different partners across the system and navigate the changing landscape in the next 5 years towards achieving our longer-term goal by 2040. </a:t>
            </a:r>
          </a:p>
          <a:p>
            <a:pPr marL="0" indent="0">
              <a:lnSpc>
                <a:spcPct val="105000"/>
              </a:lnSpc>
              <a:spcAft>
                <a:spcPts val="800"/>
              </a:spcAft>
              <a:buNone/>
            </a:pPr>
            <a:r>
              <a:rPr lang="en-GB" sz="2000" dirty="0">
                <a:latin typeface="Aptos" panose="020B0004020202020204" pitchFamily="34" charset="0"/>
                <a:ea typeface="Aptos" panose="020B0004020202020204" pitchFamily="34" charset="0"/>
                <a:cs typeface="Arial" panose="020B0604020202020204" pitchFamily="34" charset="0"/>
              </a:rPr>
              <a:t>It will evolve with collaboration from our partners and what we learn. </a:t>
            </a:r>
            <a:endParaRPr lang="en-GB" sz="20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5000"/>
              </a:lnSpc>
              <a:spcAft>
                <a:spcPts val="800"/>
              </a:spcAft>
              <a:buNone/>
            </a:pPr>
            <a:r>
              <a:rPr lang="en-GB" sz="2000" dirty="0">
                <a:effectLst/>
                <a:latin typeface="Aptos" panose="020B0004020202020204" pitchFamily="34" charset="0"/>
                <a:ea typeface="Aptos" panose="020B0004020202020204" pitchFamily="34" charset="0"/>
                <a:cs typeface="Arial" panose="020B0604020202020204" pitchFamily="34" charset="0"/>
              </a:rPr>
              <a:t>For this to succeed, everyone in the system needs to believe that change is possible. </a:t>
            </a:r>
          </a:p>
        </p:txBody>
      </p:sp>
      <p:pic>
        <p:nvPicPr>
          <p:cNvPr id="3" name="Picture 2" descr="!R&amp;C">
            <a:extLst>
              <a:ext uri="{FF2B5EF4-FFF2-40B4-BE49-F238E27FC236}">
                <a16:creationId xmlns:a16="http://schemas.microsoft.com/office/drawing/2014/main" id="{0E89C0C6-4BE1-4DC4-A5B4-49E077961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4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D79AE-7A97-FF69-7C3D-2E614124C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4C57B-1038-D681-4730-F0E3B28635BC}"/>
              </a:ext>
            </a:extLst>
          </p:cNvPr>
          <p:cNvSpPr>
            <a:spLocks noGrp="1"/>
          </p:cNvSpPr>
          <p:nvPr>
            <p:ph type="title"/>
          </p:nvPr>
        </p:nvSpPr>
        <p:spPr>
          <a:xfrm>
            <a:off x="838200" y="38314"/>
            <a:ext cx="10515600" cy="1325563"/>
          </a:xfrm>
        </p:spPr>
        <p:txBody>
          <a:bodyPr>
            <a:normAutofit/>
          </a:bodyPr>
          <a:lstStyle/>
          <a:p>
            <a:pPr algn="ctr"/>
            <a:r>
              <a:rPr lang="en-GB" sz="3600" b="1" dirty="0"/>
              <a:t>Strategic Education Board (Our) Priorities </a:t>
            </a:r>
          </a:p>
        </p:txBody>
      </p:sp>
      <p:pic>
        <p:nvPicPr>
          <p:cNvPr id="4" name="Picture 3" descr="A black background with purple text&#10;&#10;Description automatically generated">
            <a:extLst>
              <a:ext uri="{FF2B5EF4-FFF2-40B4-BE49-F238E27FC236}">
                <a16:creationId xmlns:a16="http://schemas.microsoft.com/office/drawing/2014/main" id="{7DB7C400-BBBA-A60F-E81D-08E3E9251A8D}"/>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sp>
        <p:nvSpPr>
          <p:cNvPr id="6" name="Content Placeholder 5">
            <a:extLst>
              <a:ext uri="{FF2B5EF4-FFF2-40B4-BE49-F238E27FC236}">
                <a16:creationId xmlns:a16="http://schemas.microsoft.com/office/drawing/2014/main" id="{7009893C-FE49-6D83-9F51-58E024DD337C}"/>
              </a:ext>
            </a:extLst>
          </p:cNvPr>
          <p:cNvSpPr>
            <a:spLocks noGrp="1"/>
          </p:cNvSpPr>
          <p:nvPr>
            <p:ph idx="1"/>
          </p:nvPr>
        </p:nvSpPr>
        <p:spPr>
          <a:xfrm>
            <a:off x="729691" y="1648344"/>
            <a:ext cx="10515600" cy="4676879"/>
          </a:xfrm>
        </p:spPr>
        <p:txBody>
          <a:bodyPr>
            <a:noAutofit/>
          </a:bodyPr>
          <a:lstStyle/>
          <a:p>
            <a:pPr marL="0" indent="0" algn="ctr">
              <a:lnSpc>
                <a:spcPct val="105000"/>
              </a:lnSpc>
              <a:spcAft>
                <a:spcPts val="800"/>
              </a:spcAft>
              <a:buNone/>
            </a:pPr>
            <a:r>
              <a:rPr lang="en-GB" sz="4400" b="1" dirty="0">
                <a:solidFill>
                  <a:srgbClr val="7030A0"/>
                </a:solidFill>
                <a:effectLst/>
                <a:latin typeface="Aptos" panose="020B0004020202020204" pitchFamily="34" charset="0"/>
                <a:ea typeface="Aptos" panose="020B0004020202020204" pitchFamily="34" charset="0"/>
                <a:cs typeface="Arial" panose="020B0604020202020204" pitchFamily="34" charset="0"/>
              </a:rPr>
              <a:t>Simon White </a:t>
            </a:r>
          </a:p>
          <a:p>
            <a:pPr marL="0" indent="0" algn="ctr">
              <a:lnSpc>
                <a:spcPct val="105000"/>
              </a:lnSpc>
              <a:spcAft>
                <a:spcPts val="800"/>
              </a:spcAft>
              <a:buNone/>
            </a:pPr>
            <a:r>
              <a:rPr lang="en-GB" sz="3200" dirty="0">
                <a:effectLst/>
                <a:latin typeface="Aptos" panose="020B0004020202020204" pitchFamily="34" charset="0"/>
                <a:ea typeface="Aptos" panose="020B0004020202020204" pitchFamily="34" charset="0"/>
                <a:cs typeface="Arial" panose="020B0604020202020204" pitchFamily="34" charset="0"/>
              </a:rPr>
              <a:t>Director of Omnis Education </a:t>
            </a:r>
            <a:r>
              <a:rPr lang="en-GB" sz="3200" dirty="0">
                <a:latin typeface="Aptos" panose="020B0004020202020204" pitchFamily="34" charset="0"/>
                <a:ea typeface="Aptos" panose="020B0004020202020204" pitchFamily="34" charset="0"/>
                <a:cs typeface="Arial" panose="020B0604020202020204" pitchFamily="34" charset="0"/>
              </a:rPr>
              <a:t>/ </a:t>
            </a:r>
            <a:r>
              <a:rPr lang="en-GB" sz="3200" dirty="0">
                <a:effectLst/>
                <a:latin typeface="Aptos" panose="020B0004020202020204" pitchFamily="34" charset="0"/>
                <a:ea typeface="Aptos" panose="020B0004020202020204" pitchFamily="34" charset="0"/>
                <a:cs typeface="Arial" panose="020B0604020202020204" pitchFamily="34" charset="0"/>
              </a:rPr>
              <a:t>former CEO of Vision Academy Learning Trust</a:t>
            </a:r>
          </a:p>
          <a:p>
            <a:pPr marL="0" indent="0">
              <a:lnSpc>
                <a:spcPct val="105000"/>
              </a:lnSpc>
              <a:spcAft>
                <a:spcPts val="800"/>
              </a:spcAft>
              <a:buNone/>
            </a:pPr>
            <a:endParaRPr lang="en-GB" sz="2000" dirty="0">
              <a:effectLst/>
              <a:latin typeface="Aptos" panose="020B0004020202020204" pitchFamily="34" charset="0"/>
              <a:ea typeface="Aptos" panose="020B0004020202020204" pitchFamily="34" charset="0"/>
              <a:cs typeface="Arial" panose="020B0604020202020204" pitchFamily="34" charset="0"/>
            </a:endParaRPr>
          </a:p>
        </p:txBody>
      </p:sp>
      <p:pic>
        <p:nvPicPr>
          <p:cNvPr id="3" name="Picture 2" descr="!R&amp;C">
            <a:extLst>
              <a:ext uri="{FF2B5EF4-FFF2-40B4-BE49-F238E27FC236}">
                <a16:creationId xmlns:a16="http://schemas.microsoft.com/office/drawing/2014/main" id="{6E9B81B0-2D6D-D3EE-CC79-C2115FF08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09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898ED-9C42-2466-415B-3F46F5F9D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07307-6B0D-DA48-18A5-A73B8FF32D66}"/>
              </a:ext>
            </a:extLst>
          </p:cNvPr>
          <p:cNvSpPr>
            <a:spLocks noGrp="1"/>
          </p:cNvSpPr>
          <p:nvPr>
            <p:ph type="title"/>
          </p:nvPr>
        </p:nvSpPr>
        <p:spPr>
          <a:xfrm>
            <a:off x="729691" y="-142939"/>
            <a:ext cx="10515600" cy="1325563"/>
          </a:xfrm>
        </p:spPr>
        <p:txBody>
          <a:bodyPr>
            <a:normAutofit/>
          </a:bodyPr>
          <a:lstStyle/>
          <a:p>
            <a:pPr algn="ctr"/>
            <a:r>
              <a:rPr lang="en-GB" sz="3600" b="1" dirty="0"/>
              <a:t>Strategic Education Board </a:t>
            </a:r>
          </a:p>
        </p:txBody>
      </p:sp>
      <p:pic>
        <p:nvPicPr>
          <p:cNvPr id="4" name="Picture 3" descr="A black background with purple text&#10;&#10;Description automatically generated">
            <a:extLst>
              <a:ext uri="{FF2B5EF4-FFF2-40B4-BE49-F238E27FC236}">
                <a16:creationId xmlns:a16="http://schemas.microsoft.com/office/drawing/2014/main" id="{B8ADF0F9-E849-4DF1-AD3A-966A40FC47D3}"/>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graphicFrame>
        <p:nvGraphicFramePr>
          <p:cNvPr id="8" name="Content Placeholder 7">
            <a:extLst>
              <a:ext uri="{FF2B5EF4-FFF2-40B4-BE49-F238E27FC236}">
                <a16:creationId xmlns:a16="http://schemas.microsoft.com/office/drawing/2014/main" id="{49967D09-410D-A847-9BB1-7D317E84B8AC}"/>
              </a:ext>
            </a:extLst>
          </p:cNvPr>
          <p:cNvGraphicFramePr>
            <a:graphicFrameLocks noGrp="1"/>
          </p:cNvGraphicFramePr>
          <p:nvPr>
            <p:ph idx="1"/>
            <p:extLst>
              <p:ext uri="{D42A27DB-BD31-4B8C-83A1-F6EECF244321}">
                <p14:modId xmlns:p14="http://schemas.microsoft.com/office/powerpoint/2010/main" val="2836858145"/>
              </p:ext>
            </p:extLst>
          </p:nvPr>
        </p:nvGraphicFramePr>
        <p:xfrm>
          <a:off x="729691" y="1182624"/>
          <a:ext cx="10515600" cy="4542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R&amp;C">
            <a:extLst>
              <a:ext uri="{FF2B5EF4-FFF2-40B4-BE49-F238E27FC236}">
                <a16:creationId xmlns:a16="http://schemas.microsoft.com/office/drawing/2014/main" id="{DE4BA3AD-83BC-0D15-FB48-4B278830E9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08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BAB2C-FF65-0B66-2BBA-566DD9835E2A}"/>
              </a:ext>
            </a:extLst>
          </p:cNvPr>
          <p:cNvSpPr>
            <a:spLocks noGrp="1"/>
          </p:cNvSpPr>
          <p:nvPr>
            <p:ph type="title"/>
          </p:nvPr>
        </p:nvSpPr>
        <p:spPr>
          <a:xfrm>
            <a:off x="838200" y="143454"/>
            <a:ext cx="10515600" cy="1325563"/>
          </a:xfrm>
        </p:spPr>
        <p:txBody>
          <a:bodyPr/>
          <a:lstStyle/>
          <a:p>
            <a:pPr algn="ctr"/>
            <a:r>
              <a:rPr lang="en-GB" dirty="0"/>
              <a:t>Thematic Solutions </a:t>
            </a:r>
          </a:p>
        </p:txBody>
      </p:sp>
      <p:graphicFrame>
        <p:nvGraphicFramePr>
          <p:cNvPr id="7" name="Content Placeholder 6">
            <a:extLst>
              <a:ext uri="{FF2B5EF4-FFF2-40B4-BE49-F238E27FC236}">
                <a16:creationId xmlns:a16="http://schemas.microsoft.com/office/drawing/2014/main" id="{3C20406E-0D89-916F-8F04-A688E668EC11}"/>
              </a:ext>
            </a:extLst>
          </p:cNvPr>
          <p:cNvGraphicFramePr>
            <a:graphicFrameLocks noGrp="1"/>
          </p:cNvGraphicFramePr>
          <p:nvPr>
            <p:ph sz="half" idx="1"/>
            <p:extLst>
              <p:ext uri="{D42A27DB-BD31-4B8C-83A1-F6EECF244321}">
                <p14:modId xmlns:p14="http://schemas.microsoft.com/office/powerpoint/2010/main" val="1279737425"/>
              </p:ext>
            </p:extLst>
          </p:nvPr>
        </p:nvGraphicFramePr>
        <p:xfrm>
          <a:off x="3505200" y="1335820"/>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ack background with purple text&#10;&#10;Description automatically generated">
            <a:extLst>
              <a:ext uri="{FF2B5EF4-FFF2-40B4-BE49-F238E27FC236}">
                <a16:creationId xmlns:a16="http://schemas.microsoft.com/office/drawing/2014/main" id="{871559B5-9FA3-9D18-09AD-85BC1B249A7C}"/>
              </a:ext>
            </a:extLst>
          </p:cNvPr>
          <p:cNvPicPr>
            <a:picLocks noChangeAspect="1"/>
          </p:cNvPicPr>
          <p:nvPr/>
        </p:nvPicPr>
        <p:blipFill rotWithShape="1">
          <a:blip r:embed="rId8">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3" name="Picture 2" descr="!R&amp;C">
            <a:extLst>
              <a:ext uri="{FF2B5EF4-FFF2-40B4-BE49-F238E27FC236}">
                <a16:creationId xmlns:a16="http://schemas.microsoft.com/office/drawing/2014/main" id="{BC5D1E2E-F293-BAD2-7247-3869BB2DA5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225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300</TotalTime>
  <Words>1639</Words>
  <Application>Microsoft Office PowerPoint</Application>
  <PresentationFormat>Widescreen</PresentationFormat>
  <Paragraphs>222</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  </vt:lpstr>
      <vt:lpstr>Summarising our work </vt:lpstr>
      <vt:lpstr>Theory of Change </vt:lpstr>
      <vt:lpstr>What has happened in a year</vt:lpstr>
      <vt:lpstr>Why this is still so important </vt:lpstr>
      <vt:lpstr>MAEB – Framework for Positive Action </vt:lpstr>
      <vt:lpstr>Strategic Education Board (Our) Priorities </vt:lpstr>
      <vt:lpstr>Strategic Education Board </vt:lpstr>
      <vt:lpstr>Thematic Solutions </vt:lpstr>
      <vt:lpstr>Co-Leadership </vt:lpstr>
      <vt:lpstr>Health </vt:lpstr>
      <vt:lpstr>Mentoring/Peer Support &amp; Coaching </vt:lpstr>
      <vt:lpstr>Creativity, cultural and joyful interventions   </vt:lpstr>
      <vt:lpstr>Targeted Support/Caseload Management </vt:lpstr>
      <vt:lpstr>Lived experience, parent/carer engagement </vt:lpstr>
      <vt:lpstr>Relational Practice </vt:lpstr>
      <vt:lpstr>Thematic Discussions: Help us with the next stage of our work  </vt:lpstr>
    </vt:vector>
  </TitlesOfParts>
  <Company>Redcar and Cleveland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Carrie Rylatt</dc:creator>
  <cp:lastModifiedBy>Amanda Olvanhill</cp:lastModifiedBy>
  <cp:revision>15</cp:revision>
  <dcterms:created xsi:type="dcterms:W3CDTF">2024-10-07T08:21:53Z</dcterms:created>
  <dcterms:modified xsi:type="dcterms:W3CDTF">2025-12-08T14:42:04Z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